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310" r:id="rId4"/>
    <p:sldId id="309" r:id="rId5"/>
    <p:sldId id="281" r:id="rId6"/>
    <p:sldId id="311" r:id="rId7"/>
    <p:sldId id="261" r:id="rId8"/>
    <p:sldId id="284" r:id="rId9"/>
    <p:sldId id="287" r:id="rId10"/>
    <p:sldId id="301" r:id="rId11"/>
    <p:sldId id="288" r:id="rId12"/>
    <p:sldId id="289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312" r:id="rId22"/>
    <p:sldId id="299" r:id="rId23"/>
    <p:sldId id="300" r:id="rId24"/>
    <p:sldId id="302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52" autoAdjust="0"/>
    <p:restoredTop sz="77199" autoAdjust="0"/>
  </p:normalViewPr>
  <p:slideViewPr>
    <p:cSldViewPr snapToGrid="0">
      <p:cViewPr varScale="1">
        <p:scale>
          <a:sx n="90" d="100"/>
          <a:sy n="90" d="100"/>
        </p:scale>
        <p:origin x="20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2FFB8-F1D5-4D7F-B207-ECB662553EB5}" type="datetimeFigureOut">
              <a:rPr lang="it-IT" smtClean="0"/>
              <a:t>02/06/2015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Fabio Bursi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165AB-4B4A-4FB8-B42B-46086AD494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966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8E930-356A-4B60-A0B2-392CC57CC4BB}" type="datetimeFigureOut">
              <a:rPr lang="it-IT" smtClean="0"/>
              <a:t>02/06/2015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Fabio Bursi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3F84A-75E9-4E67-86B1-838DE05D964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7588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435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103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53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5656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Creare animazioni per</a:t>
            </a:r>
            <a:r>
              <a:rPr lang="it-IT" baseline="0" dirty="0" smtClean="0"/>
              <a:t> tenere meglio il filo del discorso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297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415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Dire</a:t>
            </a:r>
            <a:r>
              <a:rPr lang="it-IT" baseline="0" dirty="0" smtClean="0"/>
              <a:t> che descriviamo analiticamente il sistema attraverso le equazioni di bilanciamento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168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152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3662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0892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5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42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688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689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385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Finally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critical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evaluation of the limitations of the model in representing a real bin-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kanban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system suggests that further research is required to take into consideration switchover times and the time between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consecutive cycles when the logistic train stands still at the supermarket where empty bins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Refilled</a:t>
            </a:r>
            <a:endParaRPr lang="it-IT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neverthess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authors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studied</a:t>
            </a:r>
            <a:r>
              <a:rPr lang="it-IT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….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a decomposition relationship between the expected waiting times in the zero- and nonzero-switchover times models.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Moreover, in several applications the logistic train stands still at the supermarket, at the end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each tour, for a fixed period of time. Hence, the time between two consecutive cycles can be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described as a constant switchover time.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13231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99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50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Replenishment can be </a:t>
            </a:r>
            <a:r>
              <a:rPr lang="it-IT" dirty="0" err="1" smtClean="0"/>
              <a:t>supposed</a:t>
            </a:r>
            <a:r>
              <a:rPr lang="it-IT" baseline="0" dirty="0" smtClean="0"/>
              <a:t> to </a:t>
            </a:r>
            <a:r>
              <a:rPr lang="it-IT" baseline="0" dirty="0" err="1" smtClean="0"/>
              <a:t>occur</a:t>
            </a:r>
            <a:r>
              <a:rPr lang="it-IT" baseline="0" dirty="0" smtClean="0"/>
              <a:t> in </a:t>
            </a:r>
            <a:r>
              <a:rPr lang="it-IT" baseline="0" dirty="0" err="1" smtClean="0"/>
              <a:t>mask</a:t>
            </a:r>
            <a:r>
              <a:rPr lang="it-IT" baseline="0" dirty="0" smtClean="0"/>
              <a:t>-time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924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138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728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057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616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F84A-75E9-4E67-86B1-838DE05D964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066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3881F-E72E-4EB3-81A1-072B5DDB1EE3}" type="datetime1">
              <a:rPr lang="it-IT" smtClean="0"/>
              <a:t>02/06/2015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562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7828F-DEEC-4A0C-B40E-C57761DBED0B}" type="datetime1">
              <a:rPr lang="it-IT" smtClean="0"/>
              <a:t>02/06/2015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21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2957-3415-4BE7-992A-DF0D81C993E3}" type="datetime1">
              <a:rPr lang="it-IT" smtClean="0"/>
              <a:t>02/06/2015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17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41545-C706-409A-A461-FF52D173FD61}" type="datetime1">
              <a:rPr lang="it-IT" smtClean="0"/>
              <a:t>02/06/2015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789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F687-DD21-4752-B1E9-57A60862AF37}" type="datetime1">
              <a:rPr lang="it-IT" smtClean="0"/>
              <a:t>02/06/2015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09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17F0-6C96-4061-BF67-862EA71FC0A2}" type="datetime1">
              <a:rPr lang="it-IT" smtClean="0"/>
              <a:t>02/06/2015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62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79F13-5E40-4FBE-8BB2-B53C8AD963FD}" type="datetime1">
              <a:rPr lang="it-IT" smtClean="0"/>
              <a:t>02/06/2015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98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D3E6F-516B-405E-9434-C3961DD424EE}" type="datetime1">
              <a:rPr lang="it-IT" smtClean="0"/>
              <a:t>02/06/2015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18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46C02-78FF-4962-8D55-E1FA1624537B}" type="datetime1">
              <a:rPr lang="it-IT" smtClean="0"/>
              <a:t>02/06/2015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87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07A-1591-49AA-9D9A-47B1A08E3FC3}" type="datetime1">
              <a:rPr lang="it-IT" smtClean="0"/>
              <a:t>02/06/2015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56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A648-C57F-4358-BA8A-2D0CBA569FAB}" type="datetime1">
              <a:rPr lang="it-IT" smtClean="0"/>
              <a:t>02/06/2015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914D-3A92-4CBB-B5EE-BEB7EE71D24B}" type="datetime1">
              <a:rPr lang="it-IT" smtClean="0"/>
              <a:t>02/06/2015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Fabio Bursi, PhD Candidate - SMMSO 2015 - Volos Greece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0BDAC-29B4-41AF-BC09-F4FF825DF7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8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60909"/>
            <a:ext cx="7772400" cy="2326056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Century Gothic" panose="020B0502020202020204" pitchFamily="34" charset="0"/>
              </a:rPr>
              <a:t>Analytical modeling of part supply process in </a:t>
            </a:r>
            <a:r>
              <a:rPr lang="en-US" sz="3600" dirty="0" smtClean="0">
                <a:latin typeface="Century Gothic" panose="020B0502020202020204" pitchFamily="34" charset="0"/>
              </a:rPr>
              <a:t>a</a:t>
            </a:r>
            <a:r>
              <a:rPr lang="en-US" sz="3600" dirty="0">
                <a:latin typeface="Century Gothic" panose="020B0502020202020204" pitchFamily="34" charset="0"/>
              </a:rPr>
              <a:t/>
            </a:r>
            <a:br>
              <a:rPr lang="en-US" sz="3600" dirty="0">
                <a:latin typeface="Century Gothic" panose="020B0502020202020204" pitchFamily="34" charset="0"/>
              </a:rPr>
            </a:br>
            <a:r>
              <a:rPr lang="en-US" sz="3600" dirty="0">
                <a:latin typeface="Century Gothic" panose="020B0502020202020204" pitchFamily="34" charset="0"/>
              </a:rPr>
              <a:t>bin-</a:t>
            </a:r>
            <a:r>
              <a:rPr lang="en-US" sz="3600" dirty="0" err="1">
                <a:latin typeface="Century Gothic" panose="020B0502020202020204" pitchFamily="34" charset="0"/>
              </a:rPr>
              <a:t>kanban</a:t>
            </a:r>
            <a:r>
              <a:rPr lang="en-US" sz="3600" dirty="0">
                <a:latin typeface="Century Gothic" panose="020B0502020202020204" pitchFamily="34" charset="0"/>
              </a:rPr>
              <a:t> system with logistic </a:t>
            </a:r>
            <a:r>
              <a:rPr lang="en-US" sz="3600" dirty="0" smtClean="0">
                <a:latin typeface="Century Gothic" panose="020B0502020202020204" pitchFamily="34" charset="0"/>
              </a:rPr>
              <a:t>trains</a:t>
            </a:r>
            <a:endParaRPr lang="it-IT" sz="3600" dirty="0">
              <a:latin typeface="Century Gothic" panose="020B05020202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4443614"/>
            <a:ext cx="6858000" cy="814186"/>
          </a:xfrm>
        </p:spPr>
        <p:txBody>
          <a:bodyPr>
            <a:normAutofit lnSpcReduction="10000"/>
          </a:bodyPr>
          <a:lstStyle/>
          <a:p>
            <a:pPr algn="r"/>
            <a:r>
              <a:rPr lang="it-IT" dirty="0" smtClean="0">
                <a:latin typeface="Century Gothic" panose="020B0502020202020204" pitchFamily="34" charset="0"/>
              </a:rPr>
              <a:t>Fabio Bursi, Elisa </a:t>
            </a:r>
            <a:r>
              <a:rPr lang="it-IT" dirty="0" err="1" smtClean="0">
                <a:latin typeface="Century Gothic" panose="020B0502020202020204" pitchFamily="34" charset="0"/>
              </a:rPr>
              <a:t>Gebennini</a:t>
            </a:r>
            <a:r>
              <a:rPr lang="it-IT" dirty="0" smtClean="0">
                <a:latin typeface="Century Gothic" panose="020B0502020202020204" pitchFamily="34" charset="0"/>
              </a:rPr>
              <a:t>, </a:t>
            </a:r>
          </a:p>
          <a:p>
            <a:pPr algn="r"/>
            <a:r>
              <a:rPr lang="it-IT" dirty="0" smtClean="0">
                <a:latin typeface="Century Gothic" panose="020B0502020202020204" pitchFamily="34" charset="0"/>
              </a:rPr>
              <a:t>Andrea Grassi, Bianca Rimini</a:t>
            </a:r>
            <a:endParaRPr lang="it-IT" dirty="0">
              <a:latin typeface="Century Gothic" panose="020B0502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984" y="5363676"/>
            <a:ext cx="4209706" cy="148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10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o 58"/>
          <p:cNvGrpSpPr/>
          <p:nvPr/>
        </p:nvGrpSpPr>
        <p:grpSpPr>
          <a:xfrm>
            <a:off x="576808" y="934506"/>
            <a:ext cx="7100585" cy="5121716"/>
            <a:chOff x="1141579" y="410998"/>
            <a:chExt cx="7100585" cy="5121716"/>
          </a:xfrm>
        </p:grpSpPr>
        <p:cxnSp>
          <p:nvCxnSpPr>
            <p:cNvPr id="60" name="Connettore 2 59"/>
            <p:cNvCxnSpPr/>
            <p:nvPr/>
          </p:nvCxnSpPr>
          <p:spPr>
            <a:xfrm>
              <a:off x="4665728" y="3593659"/>
              <a:ext cx="868725" cy="4151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uppo 60"/>
            <p:cNvGrpSpPr/>
            <p:nvPr/>
          </p:nvGrpSpPr>
          <p:grpSpPr>
            <a:xfrm rot="20386117">
              <a:off x="1270527" y="4404131"/>
              <a:ext cx="2376264" cy="504057"/>
              <a:chOff x="899592" y="2492895"/>
              <a:chExt cx="2376264" cy="504057"/>
            </a:xfrm>
          </p:grpSpPr>
          <p:sp>
            <p:nvSpPr>
              <p:cNvPr id="97" name="Ovale 96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98" name="Rettangolo 97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ttangolo 98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ttangolo 99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ttangolo 100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ttangolo 101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asellaDiTesto 103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62" name="Gruppo 61"/>
            <p:cNvGrpSpPr/>
            <p:nvPr/>
          </p:nvGrpSpPr>
          <p:grpSpPr>
            <a:xfrm rot="814582">
              <a:off x="1141579" y="2873376"/>
              <a:ext cx="2376264" cy="504057"/>
              <a:chOff x="899592" y="2492895"/>
              <a:chExt cx="2376264" cy="504057"/>
            </a:xfrm>
          </p:grpSpPr>
          <p:sp>
            <p:nvSpPr>
              <p:cNvPr id="89" name="Ovale 88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90" name="Rettangolo 89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ttangolo 90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ttangolo 91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ttangolo 92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ttangolo 93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CasellaDiTesto 95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63" name="Gruppo 62"/>
            <p:cNvGrpSpPr/>
            <p:nvPr/>
          </p:nvGrpSpPr>
          <p:grpSpPr>
            <a:xfrm rot="18396908" flipH="1">
              <a:off x="4762513" y="1347101"/>
              <a:ext cx="2376264" cy="504057"/>
              <a:chOff x="899592" y="2492895"/>
              <a:chExt cx="2376264" cy="504057"/>
            </a:xfrm>
          </p:grpSpPr>
          <p:sp>
            <p:nvSpPr>
              <p:cNvPr id="81" name="Ovale 80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i</a:t>
                </a:r>
                <a:endParaRPr lang="en-US" dirty="0"/>
              </a:p>
            </p:txBody>
          </p:sp>
          <p:sp>
            <p:nvSpPr>
              <p:cNvPr id="82" name="Rettangolo 81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ttangolo 82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ttangolo 83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ttangolo 84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ttangolo 85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64" name="Gruppo 63"/>
            <p:cNvGrpSpPr/>
            <p:nvPr/>
          </p:nvGrpSpPr>
          <p:grpSpPr>
            <a:xfrm rot="1098334" flipH="1">
              <a:off x="5713716" y="4315756"/>
              <a:ext cx="2376264" cy="504057"/>
              <a:chOff x="899592" y="2492895"/>
              <a:chExt cx="2376264" cy="504057"/>
            </a:xfrm>
          </p:grpSpPr>
          <p:sp>
            <p:nvSpPr>
              <p:cNvPr id="73" name="Ovale 72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s</a:t>
                </a:r>
                <a:endParaRPr lang="en-US" dirty="0"/>
              </a:p>
            </p:txBody>
          </p:sp>
          <p:sp>
            <p:nvSpPr>
              <p:cNvPr id="74" name="Rettangolo 73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ttangolo 75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ttangolo 76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65" name="Arco 64"/>
            <p:cNvSpPr/>
            <p:nvPr/>
          </p:nvSpPr>
          <p:spPr>
            <a:xfrm>
              <a:off x="3585728" y="2541465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asellaDiTesto 65"/>
            <p:cNvSpPr txBox="1"/>
            <p:nvPr/>
          </p:nvSpPr>
          <p:spPr>
            <a:xfrm rot="18788613">
              <a:off x="3675095" y="2585882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 rot="21288502">
              <a:off x="4331928" y="2327226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 rot="3848839">
              <a:off x="5574828" y="2763720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69" name="CasellaDiTesto 68"/>
            <p:cNvSpPr txBox="1"/>
            <p:nvPr/>
          </p:nvSpPr>
          <p:spPr>
            <a:xfrm rot="5974098">
              <a:off x="5707303" y="3408993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70" name="Ovale 69"/>
            <p:cNvSpPr/>
            <p:nvPr/>
          </p:nvSpPr>
          <p:spPr>
            <a:xfrm>
              <a:off x="4413700" y="3311230"/>
              <a:ext cx="504056" cy="49197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arentesi graffa chiusa 70"/>
            <p:cNvSpPr/>
            <p:nvPr/>
          </p:nvSpPr>
          <p:spPr>
            <a:xfrm rot="6480000">
              <a:off x="6871081" y="4395288"/>
              <a:ext cx="144000" cy="1116000"/>
            </a:xfrm>
            <a:prstGeom prst="rightBrace">
              <a:avLst>
                <a:gd name="adj1" fmla="val 16605"/>
                <a:gd name="adj2" fmla="val 4997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asellaDiTesto 71"/>
            <p:cNvSpPr txBox="1"/>
            <p:nvPr/>
          </p:nvSpPr>
          <p:spPr>
            <a:xfrm rot="1080000">
              <a:off x="5414973" y="4947939"/>
              <a:ext cx="28271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u</a:t>
              </a:r>
              <a:r>
                <a:rPr lang="it-IT" sz="1600" dirty="0" smtClean="0">
                  <a:latin typeface="Century Gothic" panose="020B0502020202020204" pitchFamily="34" charset="0"/>
                </a:rPr>
                <a:t>p to K 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jobs</a:t>
              </a:r>
              <a:endParaRPr lang="it-IT" sz="1600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it-IT" sz="1600" dirty="0" smtClean="0">
                  <a:latin typeface="Century Gothic" panose="020B0502020202020204" pitchFamily="34" charset="0"/>
                </a:rPr>
                <a:t>(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if</a:t>
              </a:r>
              <a:r>
                <a:rPr lang="it-IT" sz="1600" dirty="0" smtClean="0">
                  <a:latin typeface="Century Gothic" panose="020B0502020202020204" pitchFamily="34" charset="0"/>
                </a:rPr>
                <a:t> no service in 1,…, s-1)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sp>
        <p:nvSpPr>
          <p:cNvPr id="54" name="Titolo 1"/>
          <p:cNvSpPr>
            <a:spLocks noGrp="1"/>
          </p:cNvSpPr>
          <p:nvPr>
            <p:ph type="title"/>
          </p:nvPr>
        </p:nvSpPr>
        <p:spPr>
          <a:xfrm>
            <a:off x="491085" y="20986"/>
            <a:ext cx="6657975" cy="1288689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Capacitated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br>
              <a:rPr lang="it-IT" dirty="0" smtClean="0">
                <a:latin typeface="Century Gothic" panose="020B0502020202020204" pitchFamily="34" charset="0"/>
              </a:rPr>
            </a:br>
            <a:r>
              <a:rPr lang="it-IT" dirty="0" smtClean="0">
                <a:latin typeface="Century Gothic" panose="020B0502020202020204" pitchFamily="34" charset="0"/>
              </a:rPr>
              <a:t>polling </a:t>
            </a:r>
            <a:r>
              <a:rPr lang="it-IT" dirty="0" err="1" smtClean="0">
                <a:latin typeface="Century Gothic" panose="020B0502020202020204" pitchFamily="34" charset="0"/>
              </a:rPr>
              <a:t>system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endParaRPr lang="it-I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3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11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ttangolo 146"/>
          <p:cNvSpPr/>
          <p:nvPr/>
        </p:nvSpPr>
        <p:spPr>
          <a:xfrm>
            <a:off x="267561" y="1417237"/>
            <a:ext cx="8496944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latin typeface="Century Gothic" panose="020B0502020202020204" pitchFamily="34" charset="0"/>
              </a:rPr>
              <a:t>… </a:t>
            </a:r>
            <a:r>
              <a:rPr lang="it-IT" dirty="0" err="1" smtClean="0">
                <a:latin typeface="Century Gothic" panose="020B0502020202020204" pitchFamily="34" charset="0"/>
              </a:rPr>
              <a:t>consequently</a:t>
            </a:r>
            <a:r>
              <a:rPr lang="it-IT" dirty="0" smtClean="0">
                <a:latin typeface="Century Gothic" panose="020B0502020202020204" pitchFamily="34" charset="0"/>
              </a:rPr>
              <a:t>…</a:t>
            </a:r>
          </a:p>
          <a:p>
            <a:endParaRPr lang="it-IT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-IT" dirty="0" err="1" smtClean="0">
                <a:latin typeface="Century Gothic" panose="020B0502020202020204" pitchFamily="34" charset="0"/>
              </a:rPr>
              <a:t>We</a:t>
            </a:r>
            <a:r>
              <a:rPr lang="it-IT" dirty="0" smtClean="0">
                <a:latin typeface="Century Gothic" panose="020B0502020202020204" pitchFamily="34" charset="0"/>
              </a:rPr>
              <a:t> introduce a </a:t>
            </a:r>
            <a:r>
              <a:rPr lang="it-IT" dirty="0" err="1" smtClean="0">
                <a:latin typeface="Century Gothic" panose="020B0502020202020204" pitchFamily="34" charset="0"/>
              </a:rPr>
              <a:t>reformulation</a:t>
            </a:r>
            <a:r>
              <a:rPr lang="it-IT" dirty="0" smtClean="0">
                <a:latin typeface="Century Gothic" panose="020B0502020202020204" pitchFamily="34" charset="0"/>
              </a:rPr>
              <a:t> of the </a:t>
            </a:r>
            <a:r>
              <a:rPr lang="en-US" dirty="0" smtClean="0">
                <a:latin typeface="Century Gothic" panose="020B0502020202020204" pitchFamily="34" charset="0"/>
              </a:rPr>
              <a:t>so-called </a:t>
            </a:r>
            <a:r>
              <a:rPr lang="en-US" i="1" dirty="0" smtClean="0">
                <a:latin typeface="Century Gothic" panose="020B0502020202020204" pitchFamily="34" charset="0"/>
              </a:rPr>
              <a:t>l</a:t>
            </a:r>
            <a:r>
              <a:rPr lang="en-US" sz="1400" i="1" dirty="0" smtClean="0">
                <a:latin typeface="Century Gothic" panose="020B0502020202020204" pitchFamily="34" charset="0"/>
              </a:rPr>
              <a:t>i</a:t>
            </a:r>
            <a:r>
              <a:rPr lang="en-US" dirty="0" smtClean="0">
                <a:latin typeface="Century Gothic" panose="020B0502020202020204" pitchFamily="34" charset="0"/>
              </a:rPr>
              <a:t>-limited polling problem: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 in a </a:t>
            </a:r>
            <a:r>
              <a:rPr lang="en-US" i="1" dirty="0" smtClean="0">
                <a:latin typeface="Century Gothic" panose="020B0502020202020204" pitchFamily="34" charset="0"/>
              </a:rPr>
              <a:t>l</a:t>
            </a:r>
            <a:r>
              <a:rPr lang="en-US" sz="1400" i="1" dirty="0" smtClean="0">
                <a:latin typeface="Century Gothic" panose="020B0502020202020204" pitchFamily="34" charset="0"/>
              </a:rPr>
              <a:t>i</a:t>
            </a:r>
            <a:r>
              <a:rPr lang="en-US" dirty="0" smtClean="0">
                <a:latin typeface="Century Gothic" panose="020B0502020202020204" pitchFamily="34" charset="0"/>
              </a:rPr>
              <a:t>-limited polling system the server can process at most </a:t>
            </a:r>
            <a:r>
              <a:rPr lang="en-US" i="1" dirty="0" smtClean="0">
                <a:latin typeface="Century Gothic" panose="020B0502020202020204" pitchFamily="34" charset="0"/>
              </a:rPr>
              <a:t>l</a:t>
            </a:r>
            <a:r>
              <a:rPr lang="en-US" sz="1400" i="1" dirty="0" smtClean="0">
                <a:latin typeface="Century Gothic" panose="020B0502020202020204" pitchFamily="34" charset="0"/>
              </a:rPr>
              <a:t>i</a:t>
            </a:r>
            <a:r>
              <a:rPr lang="en-US" dirty="0" smtClean="0">
                <a:latin typeface="Century Gothic" panose="020B0502020202020204" pitchFamily="34" charset="0"/>
              </a:rPr>
              <a:t> jobs at each queue </a:t>
            </a:r>
            <a:r>
              <a:rPr lang="en-US" dirty="0" err="1" smtClean="0">
                <a:latin typeface="Century Gothic" panose="020B0502020202020204" pitchFamily="34" charset="0"/>
              </a:rPr>
              <a:t>i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in the proposed model </a:t>
            </a:r>
            <a:r>
              <a:rPr lang="en-US" b="1" dirty="0" smtClean="0">
                <a:latin typeface="Century Gothic" panose="020B0502020202020204" pitchFamily="34" charset="0"/>
              </a:rPr>
              <a:t>the server can process at most K jobs per cycle </a:t>
            </a:r>
            <a:r>
              <a:rPr lang="en-US" dirty="0" smtClean="0">
                <a:latin typeface="Century Gothic" panose="020B0502020202020204" pitchFamily="34" charset="0"/>
              </a:rPr>
              <a:t>(i.e., by considering all the s queues)</a:t>
            </a:r>
          </a:p>
          <a:p>
            <a:endParaRPr lang="it-IT" dirty="0" smtClean="0">
              <a:latin typeface="Century Gothic" panose="020B0502020202020204" pitchFamily="34" charset="0"/>
            </a:endParaRPr>
          </a:p>
          <a:p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60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79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12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4" y="4907323"/>
            <a:ext cx="8420312" cy="65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CasellaDiTesto 69"/>
          <p:cNvSpPr txBox="1"/>
          <p:nvPr/>
        </p:nvSpPr>
        <p:spPr>
          <a:xfrm>
            <a:off x="255413" y="280216"/>
            <a:ext cx="5323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Similarly </a:t>
            </a:r>
            <a:r>
              <a:rPr lang="en-US" sz="1600" dirty="0">
                <a:latin typeface="Century Gothic" panose="020B0502020202020204" pitchFamily="34" charset="0"/>
              </a:rPr>
              <a:t>as </a:t>
            </a:r>
            <a:r>
              <a:rPr lang="en-US" sz="1600" dirty="0" smtClean="0">
                <a:latin typeface="Century Gothic" panose="020B0502020202020204" pitchFamily="34" charset="0"/>
              </a:rPr>
              <a:t>in </a:t>
            </a:r>
            <a:r>
              <a:rPr lang="en-US" sz="1600" dirty="0">
                <a:latin typeface="Century Gothic" panose="020B0502020202020204" pitchFamily="34" charset="0"/>
              </a:rPr>
              <a:t>Blanc (</a:t>
            </a:r>
            <a:r>
              <a:rPr lang="en-US" sz="1600" dirty="0" smtClean="0">
                <a:latin typeface="Century Gothic" panose="020B0502020202020204" pitchFamily="34" charset="0"/>
              </a:rPr>
              <a:t>1992)*  the queue length </a:t>
            </a:r>
            <a:r>
              <a:rPr lang="en-US" sz="1600" dirty="0">
                <a:latin typeface="Century Gothic" panose="020B0502020202020204" pitchFamily="34" charset="0"/>
              </a:rPr>
              <a:t>process </a:t>
            </a:r>
            <a:r>
              <a:rPr lang="en-US" sz="1600" dirty="0" smtClean="0">
                <a:latin typeface="Century Gothic" panose="020B0502020202020204" pitchFamily="34" charset="0"/>
              </a:rPr>
              <a:t>is transformed into </a:t>
            </a:r>
            <a:r>
              <a:rPr lang="en-US" sz="1600" dirty="0">
                <a:latin typeface="Century Gothic" panose="020B0502020202020204" pitchFamily="34" charset="0"/>
              </a:rPr>
              <a:t>a Markov </a:t>
            </a:r>
            <a:r>
              <a:rPr lang="en-US" sz="1600" dirty="0" smtClean="0">
                <a:latin typeface="Century Gothic" panose="020B0502020202020204" pitchFamily="34" charset="0"/>
              </a:rPr>
              <a:t>process by introducing a </a:t>
            </a:r>
            <a:r>
              <a:rPr lang="it-IT" sz="1600" b="1" dirty="0">
                <a:latin typeface="Century Gothic" panose="020B0502020202020204" pitchFamily="34" charset="0"/>
              </a:rPr>
              <a:t>p</a:t>
            </a:r>
            <a:r>
              <a:rPr lang="it-IT" sz="1600" b="1" dirty="0" smtClean="0">
                <a:latin typeface="Century Gothic" panose="020B0502020202020204" pitchFamily="34" charset="0"/>
              </a:rPr>
              <a:t>olling </a:t>
            </a:r>
            <a:r>
              <a:rPr lang="it-IT" sz="1600" b="1" dirty="0" err="1" smtClean="0">
                <a:latin typeface="Century Gothic" panose="020B0502020202020204" pitchFamily="34" charset="0"/>
              </a:rPr>
              <a:t>table</a:t>
            </a:r>
            <a:r>
              <a:rPr lang="it-IT" sz="1600" dirty="0" smtClean="0">
                <a:latin typeface="Century Gothic" panose="020B0502020202020204" pitchFamily="34" charset="0"/>
              </a:rPr>
              <a:t>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479038" y="5738800"/>
            <a:ext cx="8128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* Blanc</a:t>
            </a:r>
            <a:r>
              <a:rPr lang="en-US" sz="1200" dirty="0">
                <a:latin typeface="Century Gothic" panose="020B0502020202020204" pitchFamily="34" charset="0"/>
              </a:rPr>
              <a:t>, J.P.C. </a:t>
            </a:r>
            <a:r>
              <a:rPr lang="en-US" sz="1200" dirty="0" smtClean="0">
                <a:latin typeface="Century Gothic" panose="020B0502020202020204" pitchFamily="34" charset="0"/>
              </a:rPr>
              <a:t>1992. </a:t>
            </a:r>
            <a:r>
              <a:rPr lang="en-US" sz="1200" dirty="0">
                <a:latin typeface="Century Gothic" panose="020B0502020202020204" pitchFamily="34" charset="0"/>
              </a:rPr>
              <a:t>An algorithmic solution of polling models with limited service disciplines. Communications</a:t>
            </a:r>
            <a:r>
              <a:rPr lang="en-US" sz="1200" dirty="0" smtClean="0">
                <a:latin typeface="Century Gothic" panose="020B0502020202020204" pitchFamily="34" charset="0"/>
              </a:rPr>
              <a:t>, </a:t>
            </a:r>
            <a:r>
              <a:rPr lang="fr-FR" sz="1200" dirty="0" smtClean="0">
                <a:latin typeface="Century Gothic" panose="020B0502020202020204" pitchFamily="34" charset="0"/>
              </a:rPr>
              <a:t>IEEE </a:t>
            </a:r>
            <a:r>
              <a:rPr lang="fr-FR" sz="1200" dirty="0">
                <a:latin typeface="Century Gothic" panose="020B0502020202020204" pitchFamily="34" charset="0"/>
              </a:rPr>
              <a:t>Transactions on 40(7) 1152–1155.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153029" y="196811"/>
            <a:ext cx="6948401" cy="4629038"/>
            <a:chOff x="1141579" y="410998"/>
            <a:chExt cx="6948401" cy="4629038"/>
          </a:xfrm>
        </p:grpSpPr>
        <p:cxnSp>
          <p:nvCxnSpPr>
            <p:cNvPr id="73" name="Connettore 2 72"/>
            <p:cNvCxnSpPr/>
            <p:nvPr/>
          </p:nvCxnSpPr>
          <p:spPr>
            <a:xfrm>
              <a:off x="4665728" y="3593659"/>
              <a:ext cx="868725" cy="4151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uppo 73"/>
            <p:cNvGrpSpPr/>
            <p:nvPr/>
          </p:nvGrpSpPr>
          <p:grpSpPr>
            <a:xfrm rot="20386117">
              <a:off x="1270527" y="4404131"/>
              <a:ext cx="2376264" cy="504057"/>
              <a:chOff x="899592" y="2492895"/>
              <a:chExt cx="2376264" cy="504057"/>
            </a:xfrm>
          </p:grpSpPr>
          <p:sp>
            <p:nvSpPr>
              <p:cNvPr id="75" name="Ovale 7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76" name="Rettangolo 7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ttangolo 7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ttangolo 78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ttangolo 79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CasellaDiTesto 81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83" name="Gruppo 82"/>
            <p:cNvGrpSpPr/>
            <p:nvPr/>
          </p:nvGrpSpPr>
          <p:grpSpPr>
            <a:xfrm rot="814582">
              <a:off x="1141579" y="2873376"/>
              <a:ext cx="2376264" cy="504057"/>
              <a:chOff x="899592" y="2492895"/>
              <a:chExt cx="2376264" cy="504057"/>
            </a:xfrm>
          </p:grpSpPr>
          <p:sp>
            <p:nvSpPr>
              <p:cNvPr id="84" name="Ovale 83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85" name="Rettangolo 84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ttangolo 85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ttangolo 86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ttangolo 87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ttangolo 88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asellaDiTesto 90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92" name="Gruppo 91"/>
            <p:cNvGrpSpPr/>
            <p:nvPr/>
          </p:nvGrpSpPr>
          <p:grpSpPr>
            <a:xfrm rot="18396908" flipH="1">
              <a:off x="4762513" y="1347101"/>
              <a:ext cx="2376264" cy="504057"/>
              <a:chOff x="899592" y="2492895"/>
              <a:chExt cx="2376264" cy="504057"/>
            </a:xfrm>
          </p:grpSpPr>
          <p:sp>
            <p:nvSpPr>
              <p:cNvPr id="93" name="Ovale 92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i</a:t>
                </a:r>
                <a:endParaRPr lang="en-US" dirty="0"/>
              </a:p>
            </p:txBody>
          </p:sp>
          <p:sp>
            <p:nvSpPr>
              <p:cNvPr id="94" name="Rettangolo 93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ttangolo 94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ttangolo 95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ttangolo 96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ttangolo 97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CasellaDiTesto 99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1" name="Gruppo 100"/>
            <p:cNvGrpSpPr/>
            <p:nvPr/>
          </p:nvGrpSpPr>
          <p:grpSpPr>
            <a:xfrm rot="1098334" flipH="1">
              <a:off x="5713716" y="4315756"/>
              <a:ext cx="2376264" cy="504057"/>
              <a:chOff x="899592" y="2492895"/>
              <a:chExt cx="2376264" cy="504057"/>
            </a:xfrm>
          </p:grpSpPr>
          <p:sp>
            <p:nvSpPr>
              <p:cNvPr id="102" name="Ovale 101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s</a:t>
                </a:r>
                <a:endParaRPr lang="en-US" dirty="0"/>
              </a:p>
            </p:txBody>
          </p:sp>
          <p:sp>
            <p:nvSpPr>
              <p:cNvPr id="103" name="Rettangolo 102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ttangolo 103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ttangolo 104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ttangolo 105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ttangolo 106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asellaDiTesto 108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10" name="Arco 109"/>
            <p:cNvSpPr/>
            <p:nvPr/>
          </p:nvSpPr>
          <p:spPr>
            <a:xfrm>
              <a:off x="3585728" y="2541465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asellaDiTesto 110"/>
            <p:cNvSpPr txBox="1"/>
            <p:nvPr/>
          </p:nvSpPr>
          <p:spPr>
            <a:xfrm rot="18788613">
              <a:off x="3675095" y="2585882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2" name="CasellaDiTesto 111"/>
            <p:cNvSpPr txBox="1"/>
            <p:nvPr/>
          </p:nvSpPr>
          <p:spPr>
            <a:xfrm rot="21288502">
              <a:off x="4331928" y="2327226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3" name="CasellaDiTesto 112"/>
            <p:cNvSpPr txBox="1"/>
            <p:nvPr/>
          </p:nvSpPr>
          <p:spPr>
            <a:xfrm rot="3848839">
              <a:off x="5574828" y="2763720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4" name="CasellaDiTesto 113"/>
            <p:cNvSpPr txBox="1"/>
            <p:nvPr/>
          </p:nvSpPr>
          <p:spPr>
            <a:xfrm rot="5974098">
              <a:off x="5707303" y="3408993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5" name="Ovale 114"/>
            <p:cNvSpPr/>
            <p:nvPr/>
          </p:nvSpPr>
          <p:spPr>
            <a:xfrm>
              <a:off x="4413700" y="3311230"/>
              <a:ext cx="504056" cy="49197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asellaDiTesto 115"/>
            <p:cNvSpPr txBox="1"/>
            <p:nvPr/>
          </p:nvSpPr>
          <p:spPr>
            <a:xfrm>
              <a:off x="2600459" y="4365104"/>
              <a:ext cx="307729" cy="372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1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17" name="CasellaDiTesto 116"/>
            <p:cNvSpPr txBox="1"/>
            <p:nvPr/>
          </p:nvSpPr>
          <p:spPr>
            <a:xfrm>
              <a:off x="2367460" y="4437112"/>
              <a:ext cx="307729" cy="372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>
                  <a:solidFill>
                    <a:srgbClr val="FF0000"/>
                  </a:solidFill>
                  <a:latin typeface="+mj-lt"/>
                </a:rPr>
                <a:t>2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18" name="CasellaDiTesto 117"/>
            <p:cNvSpPr txBox="1"/>
            <p:nvPr/>
          </p:nvSpPr>
          <p:spPr>
            <a:xfrm>
              <a:off x="2051720" y="4505948"/>
              <a:ext cx="307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…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19" name="CasellaDiTesto 118"/>
            <p:cNvSpPr txBox="1"/>
            <p:nvPr/>
          </p:nvSpPr>
          <p:spPr>
            <a:xfrm>
              <a:off x="1751498" y="4645720"/>
              <a:ext cx="307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K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0" name="CasellaDiTesto 119"/>
            <p:cNvSpPr txBox="1"/>
            <p:nvPr/>
          </p:nvSpPr>
          <p:spPr>
            <a:xfrm>
              <a:off x="2433382" y="3116737"/>
              <a:ext cx="547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K+1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1" name="CasellaDiTesto 120"/>
            <p:cNvSpPr txBox="1"/>
            <p:nvPr/>
          </p:nvSpPr>
          <p:spPr>
            <a:xfrm>
              <a:off x="2135025" y="2932071"/>
              <a:ext cx="547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K+2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2" name="CasellaDiTesto 121"/>
            <p:cNvSpPr txBox="1"/>
            <p:nvPr/>
          </p:nvSpPr>
          <p:spPr>
            <a:xfrm>
              <a:off x="1596844" y="2715139"/>
              <a:ext cx="547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2K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3" name="CasellaDiTesto 122"/>
            <p:cNvSpPr txBox="1"/>
            <p:nvPr/>
          </p:nvSpPr>
          <p:spPr>
            <a:xfrm>
              <a:off x="1909580" y="2780928"/>
              <a:ext cx="307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…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4" name="CasellaDiTesto 123"/>
            <p:cNvSpPr txBox="1"/>
            <p:nvPr/>
          </p:nvSpPr>
          <p:spPr>
            <a:xfrm>
              <a:off x="5061518" y="1720550"/>
              <a:ext cx="110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(i-1)K+1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5185349" y="1449720"/>
              <a:ext cx="110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(i-1)K+2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6" name="CasellaDiTesto 125"/>
            <p:cNvSpPr txBox="1"/>
            <p:nvPr/>
          </p:nvSpPr>
          <p:spPr>
            <a:xfrm>
              <a:off x="6061384" y="916902"/>
              <a:ext cx="547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>
                  <a:solidFill>
                    <a:srgbClr val="FF0000"/>
                  </a:solidFill>
                  <a:latin typeface="+mj-lt"/>
                </a:rPr>
                <a:t>i</a:t>
              </a:r>
              <a:r>
                <a:rPr lang="it-IT" b="1" dirty="0" err="1" smtClean="0">
                  <a:solidFill>
                    <a:srgbClr val="FF0000"/>
                  </a:solidFill>
                  <a:latin typeface="+mj-lt"/>
                </a:rPr>
                <a:t>K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7" name="CasellaDiTesto 126"/>
            <p:cNvSpPr txBox="1"/>
            <p:nvPr/>
          </p:nvSpPr>
          <p:spPr>
            <a:xfrm>
              <a:off x="5797918" y="1155126"/>
              <a:ext cx="307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…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8" name="CasellaDiTesto 127"/>
            <p:cNvSpPr txBox="1"/>
            <p:nvPr/>
          </p:nvSpPr>
          <p:spPr>
            <a:xfrm>
              <a:off x="6247018" y="4107987"/>
              <a:ext cx="110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(s-1)K+1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9" name="CasellaDiTesto 128"/>
            <p:cNvSpPr txBox="1"/>
            <p:nvPr/>
          </p:nvSpPr>
          <p:spPr>
            <a:xfrm>
              <a:off x="6651779" y="4328343"/>
              <a:ext cx="1100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(s-1)K+2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30" name="CasellaDiTesto 129"/>
            <p:cNvSpPr txBox="1"/>
            <p:nvPr/>
          </p:nvSpPr>
          <p:spPr>
            <a:xfrm>
              <a:off x="7250834" y="4670704"/>
              <a:ext cx="5470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err="1" smtClean="0">
                  <a:solidFill>
                    <a:srgbClr val="FF0000"/>
                  </a:solidFill>
                  <a:latin typeface="+mj-lt"/>
                </a:rPr>
                <a:t>sK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31" name="CasellaDiTesto 130"/>
            <p:cNvSpPr txBox="1"/>
            <p:nvPr/>
          </p:nvSpPr>
          <p:spPr>
            <a:xfrm>
              <a:off x="7037519" y="4499828"/>
              <a:ext cx="3077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FF0000"/>
                  </a:solidFill>
                  <a:latin typeface="+mj-lt"/>
                </a:rPr>
                <a:t>…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132" name="CasellaDiTesto 131"/>
          <p:cNvSpPr txBox="1"/>
          <p:nvPr/>
        </p:nvSpPr>
        <p:spPr>
          <a:xfrm>
            <a:off x="5314708" y="1895243"/>
            <a:ext cx="3672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Supplementary variable </a:t>
            </a:r>
            <a:r>
              <a:rPr lang="en-US" sz="1600" dirty="0">
                <a:latin typeface="Century Gothic" panose="020B0502020202020204" pitchFamily="34" charset="0"/>
              </a:rPr>
              <a:t>H indicating the actual position on the </a:t>
            </a:r>
            <a:r>
              <a:rPr lang="en-US" sz="1600" dirty="0" smtClean="0">
                <a:latin typeface="Century Gothic" panose="020B0502020202020204" pitchFamily="34" charset="0"/>
              </a:rPr>
              <a:t>table;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Century Gothic" panose="020B0502020202020204" pitchFamily="34" charset="0"/>
              </a:rPr>
              <a:t>L=</a:t>
            </a:r>
            <a:r>
              <a:rPr lang="en-US" sz="1600" i="1" dirty="0" err="1" smtClean="0">
                <a:latin typeface="Century Gothic" panose="020B0502020202020204" pitchFamily="34" charset="0"/>
              </a:rPr>
              <a:t>sK</a:t>
            </a:r>
            <a:r>
              <a:rPr lang="en-US" sz="1600" dirty="0" smtClean="0">
                <a:latin typeface="Century Gothic" panose="020B0502020202020204" pitchFamily="34" charset="0"/>
              </a:rPr>
              <a:t> table length;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1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368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13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4" y="1756928"/>
            <a:ext cx="8420312" cy="65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479038" y="5835390"/>
            <a:ext cx="8128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* Blanc</a:t>
            </a:r>
            <a:r>
              <a:rPr lang="en-US" sz="1200" dirty="0">
                <a:latin typeface="Century Gothic" panose="020B0502020202020204" pitchFamily="34" charset="0"/>
              </a:rPr>
              <a:t>, J.P.C. </a:t>
            </a:r>
            <a:r>
              <a:rPr lang="en-US" sz="1200" dirty="0" smtClean="0">
                <a:latin typeface="Century Gothic" panose="020B0502020202020204" pitchFamily="34" charset="0"/>
              </a:rPr>
              <a:t>1992. </a:t>
            </a:r>
            <a:r>
              <a:rPr lang="en-US" sz="1200" dirty="0">
                <a:latin typeface="Century Gothic" panose="020B0502020202020204" pitchFamily="34" charset="0"/>
              </a:rPr>
              <a:t>An algorithmic solution of polling models with limited service disciplines. Communications</a:t>
            </a:r>
            <a:r>
              <a:rPr lang="en-US" sz="1200" dirty="0" smtClean="0">
                <a:latin typeface="Century Gothic" panose="020B0502020202020204" pitchFamily="34" charset="0"/>
              </a:rPr>
              <a:t>, </a:t>
            </a:r>
            <a:r>
              <a:rPr lang="fr-FR" sz="1200" dirty="0" smtClean="0">
                <a:latin typeface="Century Gothic" panose="020B0502020202020204" pitchFamily="34" charset="0"/>
              </a:rPr>
              <a:t>IEEE </a:t>
            </a:r>
            <a:r>
              <a:rPr lang="fr-FR" sz="1200" dirty="0">
                <a:latin typeface="Century Gothic" panose="020B0502020202020204" pitchFamily="34" charset="0"/>
              </a:rPr>
              <a:t>Transactions on 40(7) 1152–1155.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23003" y="3211430"/>
            <a:ext cx="79813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The value of the variable H: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is </a:t>
            </a:r>
            <a:r>
              <a:rPr lang="en-US" dirty="0">
                <a:latin typeface="Century Gothic" panose="020B0502020202020204" pitchFamily="34" charset="0"/>
              </a:rPr>
              <a:t>increase by one whenever a service has been completed or when queue l(H) is empty, </a:t>
            </a:r>
            <a:r>
              <a:rPr lang="en-US" dirty="0" smtClean="0">
                <a:latin typeface="Century Gothic" panose="020B0502020202020204" pitchFamily="34" charset="0"/>
              </a:rPr>
              <a:t>unless the </a:t>
            </a:r>
            <a:r>
              <a:rPr lang="en-US" dirty="0">
                <a:latin typeface="Century Gothic" panose="020B0502020202020204" pitchFamily="34" charset="0"/>
              </a:rPr>
              <a:t>whole system has become empty or the server capacity is </a:t>
            </a:r>
            <a:r>
              <a:rPr lang="en-US" dirty="0" smtClean="0">
                <a:latin typeface="Century Gothic" panose="020B0502020202020204" pitchFamily="34" charset="0"/>
              </a:rPr>
              <a:t>full</a:t>
            </a:r>
            <a:endParaRPr lang="en-US" dirty="0"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is </a:t>
            </a:r>
            <a:r>
              <a:rPr lang="en-US" dirty="0">
                <a:latin typeface="Century Gothic" panose="020B0502020202020204" pitchFamily="34" charset="0"/>
              </a:rPr>
              <a:t>set to 1 when the system is empty or the server becomes </a:t>
            </a:r>
            <a:r>
              <a:rPr lang="en-US" dirty="0" smtClean="0">
                <a:latin typeface="Century Gothic" panose="020B0502020202020204" pitchFamily="34" charset="0"/>
              </a:rPr>
              <a:t>full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Polling </a:t>
            </a:r>
            <a:r>
              <a:rPr lang="it-IT" dirty="0" err="1" smtClean="0">
                <a:latin typeface="Century Gothic" panose="020B0502020202020204" pitchFamily="34" charset="0"/>
              </a:rPr>
              <a:t>Table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1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07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14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44" y="1196752"/>
            <a:ext cx="8420312" cy="65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479038" y="5868341"/>
            <a:ext cx="81280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* Blanc</a:t>
            </a:r>
            <a:r>
              <a:rPr lang="en-US" sz="1200" dirty="0">
                <a:latin typeface="Century Gothic" panose="020B0502020202020204" pitchFamily="34" charset="0"/>
              </a:rPr>
              <a:t>, J.P.C. </a:t>
            </a:r>
            <a:r>
              <a:rPr lang="en-US" sz="1200" dirty="0" smtClean="0">
                <a:latin typeface="Century Gothic" panose="020B0502020202020204" pitchFamily="34" charset="0"/>
              </a:rPr>
              <a:t>1992. </a:t>
            </a:r>
            <a:r>
              <a:rPr lang="en-US" sz="1200" dirty="0">
                <a:latin typeface="Century Gothic" panose="020B0502020202020204" pitchFamily="34" charset="0"/>
              </a:rPr>
              <a:t>An algorithmic solution of polling models with limited service disciplines. Communications</a:t>
            </a:r>
            <a:r>
              <a:rPr lang="en-US" sz="1200" dirty="0" smtClean="0">
                <a:latin typeface="Century Gothic" panose="020B0502020202020204" pitchFamily="34" charset="0"/>
              </a:rPr>
              <a:t>, </a:t>
            </a:r>
            <a:r>
              <a:rPr lang="fr-FR" sz="1200" dirty="0" smtClean="0">
                <a:latin typeface="Century Gothic" panose="020B0502020202020204" pitchFamily="34" charset="0"/>
              </a:rPr>
              <a:t>IEEE </a:t>
            </a:r>
            <a:r>
              <a:rPr lang="fr-FR" sz="1200" dirty="0">
                <a:latin typeface="Century Gothic" panose="020B0502020202020204" pitchFamily="34" charset="0"/>
              </a:rPr>
              <a:t>Transactions on 40(7) 1152–1155.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23003" y="2708920"/>
            <a:ext cx="79813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The value of the variable H: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is </a:t>
            </a:r>
            <a:r>
              <a:rPr lang="en-US" dirty="0">
                <a:latin typeface="Century Gothic" panose="020B0502020202020204" pitchFamily="34" charset="0"/>
              </a:rPr>
              <a:t>increase by one whenever a service has been completed or when queue l(H) is empty, </a:t>
            </a:r>
            <a:r>
              <a:rPr lang="en-US" dirty="0" smtClean="0">
                <a:latin typeface="Century Gothic" panose="020B0502020202020204" pitchFamily="34" charset="0"/>
              </a:rPr>
              <a:t>unless the </a:t>
            </a:r>
            <a:r>
              <a:rPr lang="en-US" dirty="0">
                <a:latin typeface="Century Gothic" panose="020B0502020202020204" pitchFamily="34" charset="0"/>
              </a:rPr>
              <a:t>whole system has become empty </a:t>
            </a:r>
            <a:r>
              <a:rPr lang="en-US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or the server capacity is </a:t>
            </a:r>
            <a:r>
              <a:rPr lang="en-US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full</a:t>
            </a:r>
            <a:endParaRPr lang="en-US" u="sng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is </a:t>
            </a:r>
            <a:r>
              <a:rPr lang="en-US" dirty="0">
                <a:latin typeface="Century Gothic" panose="020B0502020202020204" pitchFamily="34" charset="0"/>
              </a:rPr>
              <a:t>set to 1 when the system is empty </a:t>
            </a:r>
            <a:r>
              <a:rPr lang="en-US" u="sng" dirty="0">
                <a:solidFill>
                  <a:srgbClr val="0070C0"/>
                </a:solidFill>
                <a:latin typeface="Century Gothic" panose="020B0502020202020204" pitchFamily="34" charset="0"/>
              </a:rPr>
              <a:t>or the server becomes </a:t>
            </a:r>
            <a:r>
              <a:rPr lang="en-US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full</a:t>
            </a:r>
            <a:endParaRPr lang="en-US" u="sng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00997" y="4581128"/>
            <a:ext cx="4870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New aspect with respect to Blanc (1992)*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39553" y="5102860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N</a:t>
            </a:r>
            <a:r>
              <a:rPr lang="en-US" dirty="0" smtClean="0">
                <a:latin typeface="Century Gothic" panose="020B0502020202020204" pitchFamily="34" charset="0"/>
              </a:rPr>
              <a:t>ew </a:t>
            </a:r>
            <a:r>
              <a:rPr lang="en-US" dirty="0">
                <a:latin typeface="Century Gothic" panose="020B0502020202020204" pitchFamily="34" charset="0"/>
              </a:rPr>
              <a:t>variable </a:t>
            </a:r>
            <a:r>
              <a:rPr lang="en-US" dirty="0" smtClean="0">
                <a:latin typeface="Century Gothic" panose="020B0502020202020204" pitchFamily="34" charset="0"/>
                <a:sym typeface="Symbol"/>
              </a:rPr>
              <a:t></a:t>
            </a:r>
            <a:r>
              <a:rPr lang="en-US" dirty="0" smtClean="0">
                <a:latin typeface="Century Gothic" panose="020B0502020202020204" pitchFamily="34" charset="0"/>
              </a:rPr>
              <a:t> representing the </a:t>
            </a:r>
            <a:r>
              <a:rPr lang="en-US" dirty="0">
                <a:latin typeface="Century Gothic" panose="020B0502020202020204" pitchFamily="34" charset="0"/>
              </a:rPr>
              <a:t>available capacity of the server before processing a new job at a certain queue.</a:t>
            </a:r>
            <a:endParaRPr lang="en-US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Polling </a:t>
            </a:r>
            <a:r>
              <a:rPr lang="it-IT" dirty="0" err="1" smtClean="0">
                <a:latin typeface="Century Gothic" panose="020B0502020202020204" pitchFamily="34" charset="0"/>
              </a:rPr>
              <a:t>Table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17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2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15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/>
              <p:cNvSpPr/>
              <p:nvPr/>
            </p:nvSpPr>
            <p:spPr>
              <a:xfrm>
                <a:off x="333534" y="1201347"/>
                <a:ext cx="7981394" cy="43088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 smtClean="0">
                    <a:latin typeface="Century Gothic" panose="020B0502020202020204" pitchFamily="34" charset="0"/>
                  </a:rPr>
                  <a:t>Thus, let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it-IT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entury Gothic" panose="020B0502020202020204" pitchFamily="34" charset="0"/>
                  </a:rPr>
                  <a:t> be the vector of the number of jobs in the 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queues, with values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it-IT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it-IT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Century Gothic" panose="020B0502020202020204" pitchFamily="34" charset="0"/>
                  </a:rPr>
                  <a:t> </a:t>
                </a: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entury Gothic" panose="020B0502020202020204" pitchFamily="34" charset="0"/>
                  </a:rPr>
                  <a:t>H be supplementary </a:t>
                </a:r>
                <a:r>
                  <a:rPr lang="en-US" dirty="0">
                    <a:latin typeface="Century Gothic" panose="020B0502020202020204" pitchFamily="34" charset="0"/>
                  </a:rPr>
                  <a:t>variable H indicating the actual position on the 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polling table, with values h=1,…, </a:t>
                </a:r>
                <a:r>
                  <a:rPr lang="en-US" dirty="0" err="1" smtClean="0">
                    <a:latin typeface="Century Gothic" panose="020B0502020202020204" pitchFamily="34" charset="0"/>
                  </a:rPr>
                  <a:t>sK</a:t>
                </a:r>
                <a:endParaRPr lang="en-US" dirty="0" smtClean="0">
                  <a:latin typeface="Century Gothic" panose="020B0502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Century Gothic" panose="020B0502020202020204" pitchFamily="34" charset="0"/>
                    <a:sym typeface="Symbol" panose="05050102010706020507" pitchFamily="18" charset="2"/>
                  </a:rPr>
                  <a:t></a:t>
                </a:r>
                <a:r>
                  <a:rPr lang="en-US" dirty="0">
                    <a:latin typeface="Century Gothic" panose="020B0502020202020204" pitchFamily="34" charset="0"/>
                    <a:sym typeface="Symbol" panose="05050102010706020507" pitchFamily="18" charset="2"/>
                  </a:rPr>
                  <a:t> 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representing </a:t>
                </a:r>
                <a:r>
                  <a:rPr lang="en-US" dirty="0">
                    <a:latin typeface="Century Gothic" panose="020B0502020202020204" pitchFamily="34" charset="0"/>
                  </a:rPr>
                  <a:t>the available capacity of the server before processing a new job at a certain </a:t>
                </a:r>
                <a:r>
                  <a:rPr lang="en-US" dirty="0" smtClean="0">
                    <a:latin typeface="Century Gothic" panose="020B0502020202020204" pitchFamily="34" charset="0"/>
                  </a:rPr>
                  <a:t>queue, with </a:t>
                </a:r>
                <a:r>
                  <a:rPr lang="en-US" dirty="0">
                    <a:latin typeface="Century Gothic" panose="020B0502020202020204" pitchFamily="34" charset="0"/>
                  </a:rPr>
                  <a:t>values </a:t>
                </a:r>
                <a:r>
                  <a:rPr lang="en-US" dirty="0" smtClean="0">
                    <a:latin typeface="Century Gothic" panose="020B0502020202020204" pitchFamily="34" charset="0"/>
                    <a:sym typeface="Symbol" panose="05050102010706020507" pitchFamily="18" charset="2"/>
                  </a:rPr>
                  <a:t> (depending on K and the position h)</a:t>
                </a:r>
              </a:p>
              <a:p>
                <a:pPr>
                  <a:spcAft>
                    <a:spcPts val="600"/>
                  </a:spcAft>
                </a:pPr>
                <a:endParaRPr lang="en-US" dirty="0" smtClean="0">
                  <a:latin typeface="Century Gothic" panose="020B0502020202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dirty="0" smtClean="0">
                    <a:latin typeface="Century Gothic" panose="020B0502020202020204" pitchFamily="34" charset="0"/>
                  </a:rPr>
                  <a:t>The state of the system is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=(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acc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dirty="0">
                          <a:latin typeface="Century Gothic" panose="020B0502020202020204" pitchFamily="34" charset="0"/>
                          <a:sym typeface="Symbol"/>
                        </a:rPr>
                        <m:t>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u="sng" dirty="0" smtClean="0">
                  <a:solidFill>
                    <a:srgbClr val="0070C0"/>
                  </a:solidFill>
                  <a:latin typeface="Century Gothic" panose="020B0502020202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endParaRPr lang="en-US" u="sng" dirty="0">
                  <a:solidFill>
                    <a:srgbClr val="0070C0"/>
                  </a:solidFill>
                  <a:latin typeface="Century Gothic" panose="020B0502020202020204" pitchFamily="34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dirty="0" smtClean="0">
                    <a:latin typeface="Century Gothic" panose="020B0502020202020204" pitchFamily="34" charset="0"/>
                  </a:rPr>
                  <a:t>The state probability is denoted by </a:t>
                </a:r>
                <a14:m>
                  <m:oMath xmlns:m="http://schemas.openxmlformats.org/officeDocument/2006/math">
                    <m:r>
                      <a:rPr lang="it-IT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  <m:r>
                      <a:rPr lang="it-IT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dirty="0">
                        <a:latin typeface="Century Gothic" panose="020B0502020202020204" pitchFamily="34" charset="0"/>
                        <a:sym typeface="Symbol"/>
                      </a:rPr>
                      <m:t>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u="sng" dirty="0">
                  <a:solidFill>
                    <a:srgbClr val="0070C0"/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9" name="Rettango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534" y="1201347"/>
                <a:ext cx="7981394" cy="4308872"/>
              </a:xfrm>
              <a:prstGeom prst="rect">
                <a:avLst/>
              </a:prstGeom>
              <a:blipFill rotWithShape="0">
                <a:blip r:embed="rId4"/>
                <a:stretch>
                  <a:fillRect l="-688" t="-707" r="-917" b="-12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System state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10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46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16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563719" y="996605"/>
            <a:ext cx="3672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</a:t>
            </a:r>
            <a:r>
              <a:rPr lang="en-US" sz="1600" dirty="0" smtClean="0">
                <a:latin typeface="Century Gothic" panose="020B0502020202020204" pitchFamily="34" charset="0"/>
              </a:rPr>
              <a:t>=3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Century Gothic" panose="020B0502020202020204" pitchFamily="34" charset="0"/>
              </a:rPr>
              <a:t>K=2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517243" y="1581380"/>
            <a:ext cx="479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Century Gothic" panose="020B0502020202020204" pitchFamily="34" charset="0"/>
              </a:rPr>
              <a:t>How to </a:t>
            </a:r>
            <a:r>
              <a:rPr lang="it-IT" sz="1600" dirty="0" err="1" smtClean="0">
                <a:latin typeface="Century Gothic" panose="020B0502020202020204" pitchFamily="34" charset="0"/>
              </a:rPr>
              <a:t>get</a:t>
            </a:r>
            <a:r>
              <a:rPr lang="it-IT" sz="1600" dirty="0" smtClean="0">
                <a:latin typeface="Century Gothic" panose="020B0502020202020204" pitchFamily="34" charset="0"/>
              </a:rPr>
              <a:t> state </a:t>
            </a:r>
            <a:r>
              <a:rPr lang="it-IT" sz="2000" dirty="0" smtClean="0">
                <a:latin typeface="Century Gothic" panose="020B0502020202020204" pitchFamily="34" charset="0"/>
              </a:rPr>
              <a:t>(</a:t>
            </a:r>
            <a:r>
              <a:rPr lang="it-IT" sz="1600" dirty="0" smtClean="0">
                <a:latin typeface="Century Gothic" panose="020B0502020202020204" pitchFamily="34" charset="0"/>
              </a:rPr>
              <a:t>(2,1,0),1,K</a:t>
            </a:r>
            <a:r>
              <a:rPr lang="it-IT" sz="2000" dirty="0" smtClean="0">
                <a:latin typeface="Century Gothic" panose="020B0502020202020204" pitchFamily="34" charset="0"/>
              </a:rPr>
              <a:t>)</a:t>
            </a:r>
            <a:r>
              <a:rPr lang="it-IT" sz="1600" dirty="0" smtClean="0">
                <a:latin typeface="Century Gothic" panose="020B0502020202020204" pitchFamily="34" charset="0"/>
              </a:rPr>
              <a:t> ?</a:t>
            </a:r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3634703" y="4644968"/>
            <a:ext cx="510282" cy="295602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o 40"/>
          <p:cNvGrpSpPr/>
          <p:nvPr/>
        </p:nvGrpSpPr>
        <p:grpSpPr>
          <a:xfrm rot="20386117">
            <a:off x="1925050" y="5056847"/>
            <a:ext cx="1632053" cy="488635"/>
            <a:chOff x="1568476" y="2492896"/>
            <a:chExt cx="1707380" cy="505891"/>
          </a:xfrm>
        </p:grpSpPr>
        <p:sp>
          <p:nvSpPr>
            <p:cNvPr id="59" name="Ovale 58"/>
            <p:cNvSpPr/>
            <p:nvPr/>
          </p:nvSpPr>
          <p:spPr>
            <a:xfrm>
              <a:off x="2771800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1</a:t>
              </a:r>
              <a:endParaRPr lang="en-US" dirty="0"/>
            </a:p>
          </p:txBody>
        </p:sp>
        <p:sp>
          <p:nvSpPr>
            <p:cNvPr id="60" name="Rettangolo 59"/>
            <p:cNvSpPr/>
            <p:nvPr/>
          </p:nvSpPr>
          <p:spPr>
            <a:xfrm>
              <a:off x="2267744" y="2492896"/>
              <a:ext cx="216024" cy="50405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ttangolo 60"/>
            <p:cNvSpPr/>
            <p:nvPr/>
          </p:nvSpPr>
          <p:spPr>
            <a:xfrm>
              <a:off x="2051720" y="2492896"/>
              <a:ext cx="216024" cy="50405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ttangolo 38"/>
            <p:cNvSpPr/>
            <p:nvPr/>
          </p:nvSpPr>
          <p:spPr>
            <a:xfrm>
              <a:off x="1840811" y="2494731"/>
              <a:ext cx="205621" cy="504056"/>
            </a:xfrm>
            <a:custGeom>
              <a:avLst/>
              <a:gdLst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0 w 216024"/>
                <a:gd name="connsiteY3" fmla="*/ 504056 h 504056"/>
                <a:gd name="connsiteX4" fmla="*/ 0 w 216024"/>
                <a:gd name="connsiteY4" fmla="*/ 0 h 504056"/>
                <a:gd name="connsiteX0" fmla="*/ 0 w 216024"/>
                <a:gd name="connsiteY0" fmla="*/ 0 h 595496"/>
                <a:gd name="connsiteX1" fmla="*/ 216024 w 216024"/>
                <a:gd name="connsiteY1" fmla="*/ 0 h 595496"/>
                <a:gd name="connsiteX2" fmla="*/ 216024 w 216024"/>
                <a:gd name="connsiteY2" fmla="*/ 504056 h 595496"/>
                <a:gd name="connsiteX3" fmla="*/ 91440 w 216024"/>
                <a:gd name="connsiteY3" fmla="*/ 595496 h 595496"/>
                <a:gd name="connsiteX0" fmla="*/ 924 w 216948"/>
                <a:gd name="connsiteY0" fmla="*/ 0 h 530841"/>
                <a:gd name="connsiteX1" fmla="*/ 216948 w 216948"/>
                <a:gd name="connsiteY1" fmla="*/ 0 h 530841"/>
                <a:gd name="connsiteX2" fmla="*/ 216948 w 216948"/>
                <a:gd name="connsiteY2" fmla="*/ 504056 h 530841"/>
                <a:gd name="connsiteX3" fmla="*/ 0 w 216948"/>
                <a:gd name="connsiteY3" fmla="*/ 530841 h 530841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17549 w 216024"/>
                <a:gd name="connsiteY3" fmla="*/ 503132 h 504056"/>
                <a:gd name="connsiteX0" fmla="*/ 19396 w 235420"/>
                <a:gd name="connsiteY0" fmla="*/ 0 h 512369"/>
                <a:gd name="connsiteX1" fmla="*/ 235420 w 235420"/>
                <a:gd name="connsiteY1" fmla="*/ 0 h 512369"/>
                <a:gd name="connsiteX2" fmla="*/ 235420 w 235420"/>
                <a:gd name="connsiteY2" fmla="*/ 504056 h 512369"/>
                <a:gd name="connsiteX3" fmla="*/ 0 w 235420"/>
                <a:gd name="connsiteY3" fmla="*/ 512369 h 512369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8313 w 216024"/>
                <a:gd name="connsiteY3" fmla="*/ 493896 h 504056"/>
                <a:gd name="connsiteX0" fmla="*/ 10159 w 226183"/>
                <a:gd name="connsiteY0" fmla="*/ 0 h 504056"/>
                <a:gd name="connsiteX1" fmla="*/ 226183 w 226183"/>
                <a:gd name="connsiteY1" fmla="*/ 0 h 504056"/>
                <a:gd name="connsiteX2" fmla="*/ 226183 w 226183"/>
                <a:gd name="connsiteY2" fmla="*/ 504056 h 504056"/>
                <a:gd name="connsiteX3" fmla="*/ 0 w 226183"/>
                <a:gd name="connsiteY3" fmla="*/ 503132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183" h="504056">
                  <a:moveTo>
                    <a:pt x="10159" y="0"/>
                  </a:moveTo>
                  <a:lnTo>
                    <a:pt x="226183" y="0"/>
                  </a:lnTo>
                  <a:lnTo>
                    <a:pt x="226183" y="504056"/>
                  </a:lnTo>
                  <a:lnTo>
                    <a:pt x="0" y="503132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1568476" y="2519671"/>
              <a:ext cx="346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…</a:t>
              </a:r>
              <a:endParaRPr lang="en-US" dirty="0"/>
            </a:p>
          </p:txBody>
        </p:sp>
      </p:grpSp>
      <p:grpSp>
        <p:nvGrpSpPr>
          <p:cNvPr id="42" name="Gruppo 41"/>
          <p:cNvGrpSpPr/>
          <p:nvPr/>
        </p:nvGrpSpPr>
        <p:grpSpPr>
          <a:xfrm rot="5400000">
            <a:off x="3428510" y="2864379"/>
            <a:ext cx="1670458" cy="486160"/>
            <a:chOff x="1546405" y="2492896"/>
            <a:chExt cx="1729451" cy="508598"/>
          </a:xfrm>
        </p:grpSpPr>
        <p:sp>
          <p:nvSpPr>
            <p:cNvPr id="54" name="Ovale 53"/>
            <p:cNvSpPr/>
            <p:nvPr/>
          </p:nvSpPr>
          <p:spPr>
            <a:xfrm>
              <a:off x="2771800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2</a:t>
              </a:r>
              <a:endParaRPr lang="en-US" dirty="0"/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2267744" y="2492896"/>
              <a:ext cx="216024" cy="50405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ttangolo 55"/>
            <p:cNvSpPr/>
            <p:nvPr/>
          </p:nvSpPr>
          <p:spPr>
            <a:xfrm>
              <a:off x="2051720" y="2492896"/>
              <a:ext cx="216024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ttangolo 38"/>
            <p:cNvSpPr/>
            <p:nvPr/>
          </p:nvSpPr>
          <p:spPr>
            <a:xfrm>
              <a:off x="1814991" y="2497494"/>
              <a:ext cx="237600" cy="504000"/>
            </a:xfrm>
            <a:custGeom>
              <a:avLst/>
              <a:gdLst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0 w 216024"/>
                <a:gd name="connsiteY3" fmla="*/ 504056 h 504056"/>
                <a:gd name="connsiteX4" fmla="*/ 0 w 216024"/>
                <a:gd name="connsiteY4" fmla="*/ 0 h 504056"/>
                <a:gd name="connsiteX0" fmla="*/ 0 w 216024"/>
                <a:gd name="connsiteY0" fmla="*/ 0 h 595496"/>
                <a:gd name="connsiteX1" fmla="*/ 216024 w 216024"/>
                <a:gd name="connsiteY1" fmla="*/ 0 h 595496"/>
                <a:gd name="connsiteX2" fmla="*/ 216024 w 216024"/>
                <a:gd name="connsiteY2" fmla="*/ 504056 h 595496"/>
                <a:gd name="connsiteX3" fmla="*/ 91440 w 216024"/>
                <a:gd name="connsiteY3" fmla="*/ 595496 h 595496"/>
                <a:gd name="connsiteX0" fmla="*/ 924 w 216948"/>
                <a:gd name="connsiteY0" fmla="*/ 0 h 530841"/>
                <a:gd name="connsiteX1" fmla="*/ 216948 w 216948"/>
                <a:gd name="connsiteY1" fmla="*/ 0 h 530841"/>
                <a:gd name="connsiteX2" fmla="*/ 216948 w 216948"/>
                <a:gd name="connsiteY2" fmla="*/ 504056 h 530841"/>
                <a:gd name="connsiteX3" fmla="*/ 0 w 216948"/>
                <a:gd name="connsiteY3" fmla="*/ 530841 h 530841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17549 w 216024"/>
                <a:gd name="connsiteY3" fmla="*/ 503132 h 504056"/>
                <a:gd name="connsiteX0" fmla="*/ 19396 w 235420"/>
                <a:gd name="connsiteY0" fmla="*/ 0 h 512369"/>
                <a:gd name="connsiteX1" fmla="*/ 235420 w 235420"/>
                <a:gd name="connsiteY1" fmla="*/ 0 h 512369"/>
                <a:gd name="connsiteX2" fmla="*/ 235420 w 235420"/>
                <a:gd name="connsiteY2" fmla="*/ 504056 h 512369"/>
                <a:gd name="connsiteX3" fmla="*/ 0 w 235420"/>
                <a:gd name="connsiteY3" fmla="*/ 512369 h 512369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8313 w 216024"/>
                <a:gd name="connsiteY3" fmla="*/ 493896 h 504056"/>
                <a:gd name="connsiteX0" fmla="*/ 10159 w 226183"/>
                <a:gd name="connsiteY0" fmla="*/ 0 h 504056"/>
                <a:gd name="connsiteX1" fmla="*/ 226183 w 226183"/>
                <a:gd name="connsiteY1" fmla="*/ 0 h 504056"/>
                <a:gd name="connsiteX2" fmla="*/ 226183 w 226183"/>
                <a:gd name="connsiteY2" fmla="*/ 504056 h 504056"/>
                <a:gd name="connsiteX3" fmla="*/ 0 w 226183"/>
                <a:gd name="connsiteY3" fmla="*/ 503132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183" h="504056">
                  <a:moveTo>
                    <a:pt x="10159" y="0"/>
                  </a:moveTo>
                  <a:lnTo>
                    <a:pt x="226183" y="0"/>
                  </a:lnTo>
                  <a:lnTo>
                    <a:pt x="226183" y="504056"/>
                  </a:lnTo>
                  <a:lnTo>
                    <a:pt x="0" y="50313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1546405" y="2510697"/>
              <a:ext cx="381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…</a:t>
              </a:r>
              <a:endParaRPr lang="en-US" dirty="0"/>
            </a:p>
          </p:txBody>
        </p:sp>
      </p:grpSp>
      <p:grpSp>
        <p:nvGrpSpPr>
          <p:cNvPr id="43" name="Gruppo 42"/>
          <p:cNvGrpSpPr/>
          <p:nvPr/>
        </p:nvGrpSpPr>
        <p:grpSpPr>
          <a:xfrm rot="1098334" flipH="1">
            <a:off x="4855739" y="5017785"/>
            <a:ext cx="1660477" cy="488417"/>
            <a:chOff x="1538741" y="2492896"/>
            <a:chExt cx="1737115" cy="505666"/>
          </a:xfrm>
        </p:grpSpPr>
        <p:sp>
          <p:nvSpPr>
            <p:cNvPr id="49" name="Ovale 48"/>
            <p:cNvSpPr/>
            <p:nvPr/>
          </p:nvSpPr>
          <p:spPr>
            <a:xfrm>
              <a:off x="2771800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3</a:t>
              </a:r>
            </a:p>
          </p:txBody>
        </p:sp>
        <p:sp>
          <p:nvSpPr>
            <p:cNvPr id="50" name="Rettangolo 49"/>
            <p:cNvSpPr/>
            <p:nvPr/>
          </p:nvSpPr>
          <p:spPr>
            <a:xfrm>
              <a:off x="2267744" y="2492896"/>
              <a:ext cx="216024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2051720" y="2492896"/>
              <a:ext cx="216024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ttangolo 38"/>
            <p:cNvSpPr/>
            <p:nvPr/>
          </p:nvSpPr>
          <p:spPr>
            <a:xfrm>
              <a:off x="1818127" y="2494506"/>
              <a:ext cx="226183" cy="504056"/>
            </a:xfrm>
            <a:custGeom>
              <a:avLst/>
              <a:gdLst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0 w 216024"/>
                <a:gd name="connsiteY3" fmla="*/ 504056 h 504056"/>
                <a:gd name="connsiteX4" fmla="*/ 0 w 216024"/>
                <a:gd name="connsiteY4" fmla="*/ 0 h 504056"/>
                <a:gd name="connsiteX0" fmla="*/ 0 w 216024"/>
                <a:gd name="connsiteY0" fmla="*/ 0 h 595496"/>
                <a:gd name="connsiteX1" fmla="*/ 216024 w 216024"/>
                <a:gd name="connsiteY1" fmla="*/ 0 h 595496"/>
                <a:gd name="connsiteX2" fmla="*/ 216024 w 216024"/>
                <a:gd name="connsiteY2" fmla="*/ 504056 h 595496"/>
                <a:gd name="connsiteX3" fmla="*/ 91440 w 216024"/>
                <a:gd name="connsiteY3" fmla="*/ 595496 h 595496"/>
                <a:gd name="connsiteX0" fmla="*/ 924 w 216948"/>
                <a:gd name="connsiteY0" fmla="*/ 0 h 530841"/>
                <a:gd name="connsiteX1" fmla="*/ 216948 w 216948"/>
                <a:gd name="connsiteY1" fmla="*/ 0 h 530841"/>
                <a:gd name="connsiteX2" fmla="*/ 216948 w 216948"/>
                <a:gd name="connsiteY2" fmla="*/ 504056 h 530841"/>
                <a:gd name="connsiteX3" fmla="*/ 0 w 216948"/>
                <a:gd name="connsiteY3" fmla="*/ 530841 h 530841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17549 w 216024"/>
                <a:gd name="connsiteY3" fmla="*/ 503132 h 504056"/>
                <a:gd name="connsiteX0" fmla="*/ 19396 w 235420"/>
                <a:gd name="connsiteY0" fmla="*/ 0 h 512369"/>
                <a:gd name="connsiteX1" fmla="*/ 235420 w 235420"/>
                <a:gd name="connsiteY1" fmla="*/ 0 h 512369"/>
                <a:gd name="connsiteX2" fmla="*/ 235420 w 235420"/>
                <a:gd name="connsiteY2" fmla="*/ 504056 h 512369"/>
                <a:gd name="connsiteX3" fmla="*/ 0 w 235420"/>
                <a:gd name="connsiteY3" fmla="*/ 512369 h 512369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8313 w 216024"/>
                <a:gd name="connsiteY3" fmla="*/ 493896 h 504056"/>
                <a:gd name="connsiteX0" fmla="*/ 10159 w 226183"/>
                <a:gd name="connsiteY0" fmla="*/ 0 h 504056"/>
                <a:gd name="connsiteX1" fmla="*/ 226183 w 226183"/>
                <a:gd name="connsiteY1" fmla="*/ 0 h 504056"/>
                <a:gd name="connsiteX2" fmla="*/ 226183 w 226183"/>
                <a:gd name="connsiteY2" fmla="*/ 504056 h 504056"/>
                <a:gd name="connsiteX3" fmla="*/ 0 w 226183"/>
                <a:gd name="connsiteY3" fmla="*/ 503132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183" h="504056">
                  <a:moveTo>
                    <a:pt x="10159" y="0"/>
                  </a:moveTo>
                  <a:lnTo>
                    <a:pt x="226183" y="0"/>
                  </a:lnTo>
                  <a:lnTo>
                    <a:pt x="226183" y="504056"/>
                  </a:lnTo>
                  <a:lnTo>
                    <a:pt x="0" y="50313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1538741" y="2519447"/>
              <a:ext cx="381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…</a:t>
              </a:r>
              <a:endParaRPr lang="en-US" dirty="0"/>
            </a:p>
          </p:txBody>
        </p:sp>
      </p:grpSp>
      <p:sp>
        <p:nvSpPr>
          <p:cNvPr id="44" name="Arco 43"/>
          <p:cNvSpPr/>
          <p:nvPr/>
        </p:nvSpPr>
        <p:spPr>
          <a:xfrm>
            <a:off x="3236972" y="3574927"/>
            <a:ext cx="2064705" cy="2086321"/>
          </a:xfrm>
          <a:prstGeom prst="arc">
            <a:avLst>
              <a:gd name="adj1" fmla="val 7902449"/>
              <a:gd name="adj2" fmla="val 32415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3981783" y="4239309"/>
            <a:ext cx="619411" cy="6258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4036768" y="4441104"/>
            <a:ext cx="217415" cy="2223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4314186" y="4441104"/>
            <a:ext cx="217415" cy="2223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ce 47"/>
          <p:cNvSpPr/>
          <p:nvPr/>
        </p:nvSpPr>
        <p:spPr>
          <a:xfrm rot="1322500">
            <a:off x="2581140" y="5181951"/>
            <a:ext cx="236015" cy="224076"/>
          </a:xfrm>
          <a:prstGeom prst="plus">
            <a:avLst>
              <a:gd name="adj" fmla="val 3338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Example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4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80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17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/>
          <p:cNvGrpSpPr/>
          <p:nvPr/>
        </p:nvGrpSpPr>
        <p:grpSpPr>
          <a:xfrm>
            <a:off x="-36512" y="1344717"/>
            <a:ext cx="4591166" cy="3389019"/>
            <a:chOff x="142307" y="1344717"/>
            <a:chExt cx="4803069" cy="3508703"/>
          </a:xfrm>
        </p:grpSpPr>
        <p:cxnSp>
          <p:nvCxnSpPr>
            <p:cNvPr id="9" name="Connettore 2 8"/>
            <p:cNvCxnSpPr/>
            <p:nvPr/>
          </p:nvCxnSpPr>
          <p:spPr>
            <a:xfrm flipH="1">
              <a:off x="1930868" y="3801250"/>
              <a:ext cx="533834" cy="3060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o 9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30" name="Ovale 2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asellaDiTesto 33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25" name="Ovale 2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26" name="Rettangolo 2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" name="Gruppo 11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20" name="Ovale 1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3" name="Arco 12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e 13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e 16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e 17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ce 18"/>
            <p:cNvSpPr/>
            <p:nvPr/>
          </p:nvSpPr>
          <p:spPr>
            <a:xfrm rot="1322500">
              <a:off x="828679" y="4357197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4697544" y="1315351"/>
            <a:ext cx="4591166" cy="3389019"/>
            <a:chOff x="142307" y="1344717"/>
            <a:chExt cx="4803069" cy="3508703"/>
          </a:xfrm>
        </p:grpSpPr>
        <p:cxnSp>
          <p:nvCxnSpPr>
            <p:cNvPr id="36" name="Connettore 2 35"/>
            <p:cNvCxnSpPr>
              <a:endCxn id="50" idx="6"/>
            </p:cNvCxnSpPr>
            <p:nvPr/>
          </p:nvCxnSpPr>
          <p:spPr>
            <a:xfrm flipH="1" flipV="1">
              <a:off x="2591208" y="3074169"/>
              <a:ext cx="26759" cy="7461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uppo 36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55" name="Ovale 5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56" name="Rettangolo 5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ttangolo 5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asellaDiTesto 58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38" name="Gruppo 37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50" name="Ovale 4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ttangolo 5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asellaDiTesto 53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39" name="Gruppo 38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45" name="Ovale 4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46" name="Rettangolo 4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ttangolo 4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40" name="Arco 39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e 40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e 41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e 42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roce 43"/>
            <p:cNvSpPr/>
            <p:nvPr/>
          </p:nvSpPr>
          <p:spPr>
            <a:xfrm rot="2478254">
              <a:off x="2471325" y="2058075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Arco 59"/>
          <p:cNvSpPr/>
          <p:nvPr/>
        </p:nvSpPr>
        <p:spPr>
          <a:xfrm rot="19082253">
            <a:off x="3710699" y="2692078"/>
            <a:ext cx="1980000" cy="1980000"/>
          </a:xfrm>
          <a:prstGeom prst="arc">
            <a:avLst/>
          </a:prstGeom>
          <a:ln w="2857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sellaDiTesto 60"/>
              <p:cNvSpPr txBox="1"/>
              <p:nvPr/>
            </p:nvSpPr>
            <p:spPr>
              <a:xfrm>
                <a:off x="4464929" y="2345339"/>
                <a:ext cx="471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CasellaDiTes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29" y="2345339"/>
                <a:ext cx="47153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9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18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/>
          <p:cNvGrpSpPr/>
          <p:nvPr/>
        </p:nvGrpSpPr>
        <p:grpSpPr>
          <a:xfrm>
            <a:off x="-36512" y="1344717"/>
            <a:ext cx="4591166" cy="3389019"/>
            <a:chOff x="142307" y="1344717"/>
            <a:chExt cx="4803069" cy="3508703"/>
          </a:xfrm>
        </p:grpSpPr>
        <p:cxnSp>
          <p:nvCxnSpPr>
            <p:cNvPr id="9" name="Connettore 2 8"/>
            <p:cNvCxnSpPr/>
            <p:nvPr/>
          </p:nvCxnSpPr>
          <p:spPr>
            <a:xfrm flipH="1">
              <a:off x="1930868" y="3801250"/>
              <a:ext cx="533834" cy="3060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o 9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30" name="Ovale 2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asellaDiTesto 33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25" name="Ovale 2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26" name="Rettangolo 2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" name="Gruppo 11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20" name="Ovale 1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3" name="Arco 12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e 13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e 16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e 17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ce 18"/>
            <p:cNvSpPr/>
            <p:nvPr/>
          </p:nvSpPr>
          <p:spPr>
            <a:xfrm rot="1322500">
              <a:off x="828679" y="4357197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uppo 34"/>
          <p:cNvGrpSpPr/>
          <p:nvPr/>
        </p:nvGrpSpPr>
        <p:grpSpPr>
          <a:xfrm>
            <a:off x="4697544" y="1315351"/>
            <a:ext cx="4591166" cy="3389019"/>
            <a:chOff x="142307" y="1344717"/>
            <a:chExt cx="4803069" cy="3508703"/>
          </a:xfrm>
        </p:grpSpPr>
        <p:cxnSp>
          <p:nvCxnSpPr>
            <p:cNvPr id="36" name="Connettore 2 35"/>
            <p:cNvCxnSpPr>
              <a:stCxn id="43" idx="3"/>
              <a:endCxn id="45" idx="6"/>
            </p:cNvCxnSpPr>
            <p:nvPr/>
          </p:nvCxnSpPr>
          <p:spPr>
            <a:xfrm>
              <a:off x="2675022" y="3786636"/>
              <a:ext cx="577447" cy="3826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uppo 36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55" name="Ovale 5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56" name="Rettangolo 5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ttangolo 5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CasellaDiTesto 58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38" name="Gruppo 37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50" name="Ovale 4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ttangolo 5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CasellaDiTesto 53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39" name="Gruppo 38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45" name="Ovale 4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46" name="Rettangolo 4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ttangolo 4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40" name="Arco 39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e 40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e 41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e 42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roce 43"/>
            <p:cNvSpPr/>
            <p:nvPr/>
          </p:nvSpPr>
          <p:spPr>
            <a:xfrm rot="2478254">
              <a:off x="3983565" y="4325594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Arco 59"/>
          <p:cNvSpPr/>
          <p:nvPr/>
        </p:nvSpPr>
        <p:spPr>
          <a:xfrm rot="19082253">
            <a:off x="3710699" y="2692078"/>
            <a:ext cx="1980000" cy="1980000"/>
          </a:xfrm>
          <a:prstGeom prst="arc">
            <a:avLst/>
          </a:prstGeom>
          <a:ln w="2857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sellaDiTesto 60"/>
              <p:cNvSpPr txBox="1"/>
              <p:nvPr/>
            </p:nvSpPr>
            <p:spPr>
              <a:xfrm>
                <a:off x="4464929" y="2345339"/>
                <a:ext cx="471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CasellaDiTes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29" y="2345339"/>
                <a:ext cx="471539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15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19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/>
          <p:cNvGrpSpPr/>
          <p:nvPr/>
        </p:nvGrpSpPr>
        <p:grpSpPr>
          <a:xfrm>
            <a:off x="-36512" y="1344717"/>
            <a:ext cx="4591166" cy="3389019"/>
            <a:chOff x="142307" y="1344717"/>
            <a:chExt cx="4803069" cy="3508703"/>
          </a:xfrm>
        </p:grpSpPr>
        <p:cxnSp>
          <p:nvCxnSpPr>
            <p:cNvPr id="9" name="Connettore 2 8"/>
            <p:cNvCxnSpPr/>
            <p:nvPr/>
          </p:nvCxnSpPr>
          <p:spPr>
            <a:xfrm flipH="1">
              <a:off x="1930868" y="3801250"/>
              <a:ext cx="533834" cy="3060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o 9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30" name="Ovale 2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asellaDiTesto 33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25" name="Ovale 2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26" name="Rettangolo 2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" name="Gruppo 11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20" name="Ovale 1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3" name="Arco 12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e 13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e 16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e 17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ce 18"/>
            <p:cNvSpPr/>
            <p:nvPr/>
          </p:nvSpPr>
          <p:spPr>
            <a:xfrm rot="1322500">
              <a:off x="828679" y="4357197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Arco 34"/>
          <p:cNvSpPr/>
          <p:nvPr/>
        </p:nvSpPr>
        <p:spPr>
          <a:xfrm rot="19082253">
            <a:off x="3710699" y="2692078"/>
            <a:ext cx="1980000" cy="1980000"/>
          </a:xfrm>
          <a:prstGeom prst="arc">
            <a:avLst/>
          </a:prstGeom>
          <a:ln w="2857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/>
              <p:cNvSpPr txBox="1"/>
              <p:nvPr/>
            </p:nvSpPr>
            <p:spPr>
              <a:xfrm>
                <a:off x="4464929" y="2345339"/>
                <a:ext cx="459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CasellaDiTes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29" y="2345339"/>
                <a:ext cx="45980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uppo 36"/>
          <p:cNvGrpSpPr/>
          <p:nvPr/>
        </p:nvGrpSpPr>
        <p:grpSpPr>
          <a:xfrm>
            <a:off x="4716016" y="1340768"/>
            <a:ext cx="4591166" cy="3389019"/>
            <a:chOff x="142307" y="1344717"/>
            <a:chExt cx="4803069" cy="3508703"/>
          </a:xfrm>
        </p:grpSpPr>
        <p:cxnSp>
          <p:nvCxnSpPr>
            <p:cNvPr id="38" name="Connettore 2 37"/>
            <p:cNvCxnSpPr/>
            <p:nvPr/>
          </p:nvCxnSpPr>
          <p:spPr>
            <a:xfrm flipH="1">
              <a:off x="1930868" y="3801250"/>
              <a:ext cx="533834" cy="3060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uppo 38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57" name="Ovale 56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58" name="Rettangolo 57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ttangolo 58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asellaDiTesto 60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40" name="Gruppo 39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52" name="Ovale 51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53" name="Rettangolo 52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ttangolo 53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asellaDiTesto 55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41" name="Gruppo 40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47" name="Ovale 46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48" name="Rettangolo 47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ttangolo 48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asellaDiTesto 50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42" name="Arco 41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e 42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e 43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e 44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roce 45"/>
            <p:cNvSpPr/>
            <p:nvPr/>
          </p:nvSpPr>
          <p:spPr>
            <a:xfrm rot="1322500">
              <a:off x="828679" y="4357197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16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Motivation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1085" y="1118286"/>
            <a:ext cx="2920330" cy="210040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Part-supply </a:t>
            </a:r>
            <a:r>
              <a:rPr lang="en-US" sz="1600" dirty="0">
                <a:latin typeface="Century Gothic" panose="020B0502020202020204" pitchFamily="34" charset="0"/>
              </a:rPr>
              <a:t>process in a mixed-model assembly line made up of a number s of stations </a:t>
            </a:r>
            <a:r>
              <a:rPr lang="en-US" sz="1600" dirty="0" smtClean="0">
                <a:latin typeface="Century Gothic" panose="020B0502020202020204" pitchFamily="34" charset="0"/>
              </a:rPr>
              <a:t>served by </a:t>
            </a:r>
            <a:r>
              <a:rPr lang="en-US" sz="1600" dirty="0">
                <a:latin typeface="Century Gothic" panose="020B0502020202020204" pitchFamily="34" charset="0"/>
              </a:rPr>
              <a:t>a </a:t>
            </a:r>
            <a:r>
              <a:rPr lang="en-US" sz="1600" b="1" dirty="0" smtClean="0">
                <a:latin typeface="Century Gothic" panose="020B0502020202020204" pitchFamily="34" charset="0"/>
              </a:rPr>
              <a:t>logistic train.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2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pic>
        <p:nvPicPr>
          <p:cNvPr id="1026" name="Picture 2" descr="http://img.directindustry.it/images_di/photo-g/rimorchio-14121-35251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634" y="1171679"/>
            <a:ext cx="5382181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29" y="2618534"/>
            <a:ext cx="2439379" cy="236880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787" y="3487017"/>
            <a:ext cx="3825563" cy="254899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655666" y="5046621"/>
            <a:ext cx="2852880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b="1" dirty="0" smtClean="0">
                <a:latin typeface="Century Gothic" panose="020B0502020202020204" pitchFamily="34" charset="0"/>
              </a:rPr>
              <a:t>bin-</a:t>
            </a:r>
            <a:r>
              <a:rPr lang="en-US" sz="1600" b="1" dirty="0" err="1" smtClean="0">
                <a:latin typeface="Century Gothic" panose="020B0502020202020204" pitchFamily="34" charset="0"/>
              </a:rPr>
              <a:t>kanban</a:t>
            </a:r>
            <a:r>
              <a:rPr lang="en-US" sz="1600" dirty="0" smtClean="0">
                <a:latin typeface="Century Gothic" panose="020B0502020202020204" pitchFamily="34" charset="0"/>
              </a:rPr>
              <a:t>: </a:t>
            </a:r>
            <a:r>
              <a:rPr lang="en-US" sz="1600" i="1" dirty="0" smtClean="0">
                <a:latin typeface="Century Gothic" panose="020B0502020202020204" pitchFamily="34" charset="0"/>
              </a:rPr>
              <a:t>an </a:t>
            </a:r>
            <a:r>
              <a:rPr lang="en-US" sz="1600" i="1" dirty="0">
                <a:latin typeface="Century Gothic" panose="020B0502020202020204" pitchFamily="34" charset="0"/>
              </a:rPr>
              <a:t>empty bin represents </a:t>
            </a:r>
            <a:r>
              <a:rPr lang="en-US" sz="1600" i="1" dirty="0" smtClean="0">
                <a:latin typeface="Century Gothic" panose="020B0502020202020204" pitchFamily="34" charset="0"/>
              </a:rPr>
              <a:t>a request </a:t>
            </a:r>
            <a:r>
              <a:rPr lang="en-US" sz="1600" i="1" dirty="0">
                <a:latin typeface="Century Gothic" panose="020B0502020202020204" pitchFamily="34" charset="0"/>
              </a:rPr>
              <a:t>for </a:t>
            </a:r>
            <a:r>
              <a:rPr lang="en-US" sz="1600" i="1" dirty="0" smtClean="0">
                <a:latin typeface="Century Gothic" panose="020B0502020202020204" pitchFamily="34" charset="0"/>
              </a:rPr>
              <a:t>a replenishment</a:t>
            </a:r>
            <a:endParaRPr lang="it-IT" sz="16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1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20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/>
          <p:cNvGrpSpPr/>
          <p:nvPr/>
        </p:nvGrpSpPr>
        <p:grpSpPr>
          <a:xfrm>
            <a:off x="-36512" y="1344717"/>
            <a:ext cx="4591166" cy="3389019"/>
            <a:chOff x="142307" y="1344717"/>
            <a:chExt cx="4803069" cy="3508703"/>
          </a:xfrm>
        </p:grpSpPr>
        <p:cxnSp>
          <p:nvCxnSpPr>
            <p:cNvPr id="9" name="Connettore 2 8"/>
            <p:cNvCxnSpPr/>
            <p:nvPr/>
          </p:nvCxnSpPr>
          <p:spPr>
            <a:xfrm flipH="1">
              <a:off x="1930868" y="3801250"/>
              <a:ext cx="533834" cy="3060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uppo 9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30" name="Ovale 2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CasellaDiTesto 33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1" name="Gruppo 10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25" name="Ovale 2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26" name="Rettangolo 2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2" name="Gruppo 11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20" name="Ovale 1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21" name="Rettangolo 2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ttangolo 2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asellaDiTesto 23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3" name="Arco 12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e 13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e 16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e 17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ce 18"/>
            <p:cNvSpPr/>
            <p:nvPr/>
          </p:nvSpPr>
          <p:spPr>
            <a:xfrm rot="1322500">
              <a:off x="828679" y="4357197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Arco 34"/>
          <p:cNvSpPr/>
          <p:nvPr/>
        </p:nvSpPr>
        <p:spPr>
          <a:xfrm rot="19082253">
            <a:off x="3710699" y="2692078"/>
            <a:ext cx="1980000" cy="1980000"/>
          </a:xfrm>
          <a:prstGeom prst="arc">
            <a:avLst/>
          </a:prstGeom>
          <a:ln w="28575">
            <a:solidFill>
              <a:schemeClr val="tx1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sellaDiTesto 35"/>
              <p:cNvSpPr txBox="1"/>
              <p:nvPr/>
            </p:nvSpPr>
            <p:spPr>
              <a:xfrm>
                <a:off x="4464929" y="2345339"/>
                <a:ext cx="4651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CasellaDiTes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929" y="2345339"/>
                <a:ext cx="465127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uppo 36"/>
          <p:cNvGrpSpPr/>
          <p:nvPr/>
        </p:nvGrpSpPr>
        <p:grpSpPr>
          <a:xfrm>
            <a:off x="4716016" y="1340768"/>
            <a:ext cx="4591166" cy="3389019"/>
            <a:chOff x="142307" y="1344717"/>
            <a:chExt cx="4803069" cy="3508703"/>
          </a:xfrm>
        </p:grpSpPr>
        <p:cxnSp>
          <p:nvCxnSpPr>
            <p:cNvPr id="38" name="Connettore 2 37"/>
            <p:cNvCxnSpPr/>
            <p:nvPr/>
          </p:nvCxnSpPr>
          <p:spPr>
            <a:xfrm flipH="1">
              <a:off x="1930868" y="3801250"/>
              <a:ext cx="533834" cy="3060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uppo 38"/>
            <p:cNvGrpSpPr/>
            <p:nvPr/>
          </p:nvGrpSpPr>
          <p:grpSpPr>
            <a:xfrm rot="20386117">
              <a:off x="142307" y="4227674"/>
              <a:ext cx="1707380" cy="505891"/>
              <a:chOff x="1568476" y="2492896"/>
              <a:chExt cx="1707380" cy="505891"/>
            </a:xfrm>
          </p:grpSpPr>
          <p:sp>
            <p:nvSpPr>
              <p:cNvPr id="57" name="Ovale 56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58" name="Rettangolo 57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ttangolo 58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solidFill>
                <a:srgbClr val="E46C0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ttangolo 38"/>
              <p:cNvSpPr/>
              <p:nvPr/>
            </p:nvSpPr>
            <p:spPr>
              <a:xfrm>
                <a:off x="1840811" y="2494731"/>
                <a:ext cx="205621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asellaDiTesto 60"/>
              <p:cNvSpPr txBox="1"/>
              <p:nvPr/>
            </p:nvSpPr>
            <p:spPr>
              <a:xfrm>
                <a:off x="1568476" y="2519671"/>
                <a:ext cx="346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40" name="Gruppo 39"/>
            <p:cNvGrpSpPr/>
            <p:nvPr/>
          </p:nvGrpSpPr>
          <p:grpSpPr>
            <a:xfrm rot="5400000">
              <a:off x="1724212" y="1955144"/>
              <a:ext cx="1729451" cy="508598"/>
              <a:chOff x="1546405" y="2492896"/>
              <a:chExt cx="1729451" cy="508598"/>
            </a:xfrm>
          </p:grpSpPr>
          <p:sp>
            <p:nvSpPr>
              <p:cNvPr id="52" name="Ovale 51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53" name="Rettangolo 52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ttangolo 53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ttangolo 38"/>
              <p:cNvSpPr/>
              <p:nvPr/>
            </p:nvSpPr>
            <p:spPr>
              <a:xfrm>
                <a:off x="1814991" y="2497494"/>
                <a:ext cx="237600" cy="504000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CasellaDiTesto 55"/>
              <p:cNvSpPr txBox="1"/>
              <p:nvPr/>
            </p:nvSpPr>
            <p:spPr>
              <a:xfrm>
                <a:off x="1546405" y="251069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41" name="Gruppo 40"/>
            <p:cNvGrpSpPr/>
            <p:nvPr/>
          </p:nvGrpSpPr>
          <p:grpSpPr>
            <a:xfrm rot="1098334" flipH="1">
              <a:off x="3208261" y="4187233"/>
              <a:ext cx="1737115" cy="505666"/>
              <a:chOff x="1538741" y="2492896"/>
              <a:chExt cx="1737115" cy="505666"/>
            </a:xfrm>
          </p:grpSpPr>
          <p:sp>
            <p:nvSpPr>
              <p:cNvPr id="47" name="Ovale 46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3</a:t>
                </a:r>
              </a:p>
            </p:txBody>
          </p:sp>
          <p:sp>
            <p:nvSpPr>
              <p:cNvPr id="48" name="Rettangolo 47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ttangolo 48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ttangolo 38"/>
              <p:cNvSpPr/>
              <p:nvPr/>
            </p:nvSpPr>
            <p:spPr>
              <a:xfrm>
                <a:off x="1818127" y="2494506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asellaDiTesto 50"/>
              <p:cNvSpPr txBox="1"/>
              <p:nvPr/>
            </p:nvSpPr>
            <p:spPr>
              <a:xfrm>
                <a:off x="1538741" y="251944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42" name="Arco 41"/>
            <p:cNvSpPr/>
            <p:nvPr/>
          </p:nvSpPr>
          <p:spPr>
            <a:xfrm>
              <a:off x="1514780" y="2693420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e 42"/>
            <p:cNvSpPr/>
            <p:nvPr/>
          </p:nvSpPr>
          <p:spPr>
            <a:xfrm>
              <a:off x="2293967" y="3381265"/>
              <a:ext cx="648000" cy="648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e 43"/>
            <p:cNvSpPr/>
            <p:nvPr/>
          </p:nvSpPr>
          <p:spPr>
            <a:xfrm>
              <a:off x="2351490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e 44"/>
            <p:cNvSpPr/>
            <p:nvPr/>
          </p:nvSpPr>
          <p:spPr>
            <a:xfrm>
              <a:off x="2641712" y="3590186"/>
              <a:ext cx="227450" cy="230156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roce 45"/>
            <p:cNvSpPr/>
            <p:nvPr/>
          </p:nvSpPr>
          <p:spPr>
            <a:xfrm rot="1322500">
              <a:off x="828679" y="4357197"/>
              <a:ext cx="246908" cy="231989"/>
            </a:xfrm>
            <a:prstGeom prst="plus">
              <a:avLst>
                <a:gd name="adj" fmla="val 33386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459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21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517243" y="1293282"/>
            <a:ext cx="479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>
                <a:latin typeface="Century Gothic" panose="020B0502020202020204" pitchFamily="34" charset="0"/>
              </a:rPr>
              <a:t>How to </a:t>
            </a:r>
            <a:r>
              <a:rPr lang="it-IT" sz="1600" dirty="0" err="1" smtClean="0">
                <a:latin typeface="Century Gothic" panose="020B0502020202020204" pitchFamily="34" charset="0"/>
              </a:rPr>
              <a:t>leave</a:t>
            </a:r>
            <a:r>
              <a:rPr lang="it-IT" sz="1600" dirty="0" smtClean="0">
                <a:latin typeface="Century Gothic" panose="020B0502020202020204" pitchFamily="34" charset="0"/>
              </a:rPr>
              <a:t> the </a:t>
            </a:r>
            <a:r>
              <a:rPr lang="it-IT" sz="1600" dirty="0" smtClean="0">
                <a:latin typeface="Century Gothic" panose="020B0502020202020204" pitchFamily="34" charset="0"/>
              </a:rPr>
              <a:t>state </a:t>
            </a:r>
            <a:r>
              <a:rPr lang="it-IT" sz="2000" dirty="0" smtClean="0">
                <a:latin typeface="Century Gothic" panose="020B0502020202020204" pitchFamily="34" charset="0"/>
              </a:rPr>
              <a:t>(</a:t>
            </a:r>
            <a:r>
              <a:rPr lang="it-IT" sz="1600" dirty="0" smtClean="0">
                <a:latin typeface="Century Gothic" panose="020B0502020202020204" pitchFamily="34" charset="0"/>
              </a:rPr>
              <a:t>(2,1,0),1,K</a:t>
            </a:r>
            <a:r>
              <a:rPr lang="it-IT" sz="2000" dirty="0" smtClean="0">
                <a:latin typeface="Century Gothic" panose="020B0502020202020204" pitchFamily="34" charset="0"/>
              </a:rPr>
              <a:t>)</a:t>
            </a:r>
            <a:r>
              <a:rPr lang="it-IT" sz="1600" dirty="0" smtClean="0">
                <a:latin typeface="Century Gothic" panose="020B0502020202020204" pitchFamily="34" charset="0"/>
              </a:rPr>
              <a:t> ?</a:t>
            </a:r>
          </a:p>
        </p:txBody>
      </p:sp>
      <p:cxnSp>
        <p:nvCxnSpPr>
          <p:cNvPr id="40" name="Connettore 2 39"/>
          <p:cNvCxnSpPr/>
          <p:nvPr/>
        </p:nvCxnSpPr>
        <p:spPr>
          <a:xfrm flipH="1">
            <a:off x="2119057" y="4644968"/>
            <a:ext cx="510282" cy="295602"/>
          </a:xfrm>
          <a:prstGeom prst="straightConnector1">
            <a:avLst/>
          </a:prstGeom>
          <a:ln w="285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o 40"/>
          <p:cNvGrpSpPr/>
          <p:nvPr/>
        </p:nvGrpSpPr>
        <p:grpSpPr>
          <a:xfrm rot="20386117">
            <a:off x="409404" y="5056847"/>
            <a:ext cx="1632053" cy="488635"/>
            <a:chOff x="1568476" y="2492896"/>
            <a:chExt cx="1707380" cy="505891"/>
          </a:xfrm>
        </p:grpSpPr>
        <p:sp>
          <p:nvSpPr>
            <p:cNvPr id="59" name="Ovale 58"/>
            <p:cNvSpPr/>
            <p:nvPr/>
          </p:nvSpPr>
          <p:spPr>
            <a:xfrm>
              <a:off x="2771800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1</a:t>
              </a:r>
              <a:endParaRPr lang="en-US" dirty="0"/>
            </a:p>
          </p:txBody>
        </p:sp>
        <p:sp>
          <p:nvSpPr>
            <p:cNvPr id="60" name="Rettangolo 59"/>
            <p:cNvSpPr/>
            <p:nvPr/>
          </p:nvSpPr>
          <p:spPr>
            <a:xfrm>
              <a:off x="2267744" y="2492896"/>
              <a:ext cx="216024" cy="50405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ttangolo 60"/>
            <p:cNvSpPr/>
            <p:nvPr/>
          </p:nvSpPr>
          <p:spPr>
            <a:xfrm>
              <a:off x="2051720" y="2492896"/>
              <a:ext cx="216024" cy="50405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ttangolo 38"/>
            <p:cNvSpPr/>
            <p:nvPr/>
          </p:nvSpPr>
          <p:spPr>
            <a:xfrm>
              <a:off x="1840811" y="2494731"/>
              <a:ext cx="205621" cy="504056"/>
            </a:xfrm>
            <a:custGeom>
              <a:avLst/>
              <a:gdLst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0 w 216024"/>
                <a:gd name="connsiteY3" fmla="*/ 504056 h 504056"/>
                <a:gd name="connsiteX4" fmla="*/ 0 w 216024"/>
                <a:gd name="connsiteY4" fmla="*/ 0 h 504056"/>
                <a:gd name="connsiteX0" fmla="*/ 0 w 216024"/>
                <a:gd name="connsiteY0" fmla="*/ 0 h 595496"/>
                <a:gd name="connsiteX1" fmla="*/ 216024 w 216024"/>
                <a:gd name="connsiteY1" fmla="*/ 0 h 595496"/>
                <a:gd name="connsiteX2" fmla="*/ 216024 w 216024"/>
                <a:gd name="connsiteY2" fmla="*/ 504056 h 595496"/>
                <a:gd name="connsiteX3" fmla="*/ 91440 w 216024"/>
                <a:gd name="connsiteY3" fmla="*/ 595496 h 595496"/>
                <a:gd name="connsiteX0" fmla="*/ 924 w 216948"/>
                <a:gd name="connsiteY0" fmla="*/ 0 h 530841"/>
                <a:gd name="connsiteX1" fmla="*/ 216948 w 216948"/>
                <a:gd name="connsiteY1" fmla="*/ 0 h 530841"/>
                <a:gd name="connsiteX2" fmla="*/ 216948 w 216948"/>
                <a:gd name="connsiteY2" fmla="*/ 504056 h 530841"/>
                <a:gd name="connsiteX3" fmla="*/ 0 w 216948"/>
                <a:gd name="connsiteY3" fmla="*/ 530841 h 530841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17549 w 216024"/>
                <a:gd name="connsiteY3" fmla="*/ 503132 h 504056"/>
                <a:gd name="connsiteX0" fmla="*/ 19396 w 235420"/>
                <a:gd name="connsiteY0" fmla="*/ 0 h 512369"/>
                <a:gd name="connsiteX1" fmla="*/ 235420 w 235420"/>
                <a:gd name="connsiteY1" fmla="*/ 0 h 512369"/>
                <a:gd name="connsiteX2" fmla="*/ 235420 w 235420"/>
                <a:gd name="connsiteY2" fmla="*/ 504056 h 512369"/>
                <a:gd name="connsiteX3" fmla="*/ 0 w 235420"/>
                <a:gd name="connsiteY3" fmla="*/ 512369 h 512369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8313 w 216024"/>
                <a:gd name="connsiteY3" fmla="*/ 493896 h 504056"/>
                <a:gd name="connsiteX0" fmla="*/ 10159 w 226183"/>
                <a:gd name="connsiteY0" fmla="*/ 0 h 504056"/>
                <a:gd name="connsiteX1" fmla="*/ 226183 w 226183"/>
                <a:gd name="connsiteY1" fmla="*/ 0 h 504056"/>
                <a:gd name="connsiteX2" fmla="*/ 226183 w 226183"/>
                <a:gd name="connsiteY2" fmla="*/ 504056 h 504056"/>
                <a:gd name="connsiteX3" fmla="*/ 0 w 226183"/>
                <a:gd name="connsiteY3" fmla="*/ 503132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183" h="504056">
                  <a:moveTo>
                    <a:pt x="10159" y="0"/>
                  </a:moveTo>
                  <a:lnTo>
                    <a:pt x="226183" y="0"/>
                  </a:lnTo>
                  <a:lnTo>
                    <a:pt x="226183" y="504056"/>
                  </a:lnTo>
                  <a:lnTo>
                    <a:pt x="0" y="503132"/>
                  </a:ln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asellaDiTesto 62"/>
            <p:cNvSpPr txBox="1"/>
            <p:nvPr/>
          </p:nvSpPr>
          <p:spPr>
            <a:xfrm>
              <a:off x="1568476" y="2519671"/>
              <a:ext cx="3466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…</a:t>
              </a:r>
              <a:endParaRPr lang="en-US" dirty="0"/>
            </a:p>
          </p:txBody>
        </p:sp>
      </p:grpSp>
      <p:grpSp>
        <p:nvGrpSpPr>
          <p:cNvPr id="42" name="Gruppo 41"/>
          <p:cNvGrpSpPr/>
          <p:nvPr/>
        </p:nvGrpSpPr>
        <p:grpSpPr>
          <a:xfrm rot="5400000">
            <a:off x="1912864" y="2864379"/>
            <a:ext cx="1670458" cy="486160"/>
            <a:chOff x="1546405" y="2492896"/>
            <a:chExt cx="1729451" cy="508598"/>
          </a:xfrm>
        </p:grpSpPr>
        <p:sp>
          <p:nvSpPr>
            <p:cNvPr id="54" name="Ovale 53"/>
            <p:cNvSpPr/>
            <p:nvPr/>
          </p:nvSpPr>
          <p:spPr>
            <a:xfrm>
              <a:off x="2771800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2</a:t>
              </a:r>
              <a:endParaRPr lang="en-US" dirty="0"/>
            </a:p>
          </p:txBody>
        </p:sp>
        <p:sp>
          <p:nvSpPr>
            <p:cNvPr id="55" name="Rettangolo 54"/>
            <p:cNvSpPr/>
            <p:nvPr/>
          </p:nvSpPr>
          <p:spPr>
            <a:xfrm>
              <a:off x="2267744" y="2492896"/>
              <a:ext cx="216024" cy="504056"/>
            </a:xfrm>
            <a:prstGeom prst="rect">
              <a:avLst/>
            </a:prstGeom>
            <a:solidFill>
              <a:srgbClr val="E46C0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ttangolo 55"/>
            <p:cNvSpPr/>
            <p:nvPr/>
          </p:nvSpPr>
          <p:spPr>
            <a:xfrm>
              <a:off x="2051720" y="2492896"/>
              <a:ext cx="216024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ttangolo 38"/>
            <p:cNvSpPr/>
            <p:nvPr/>
          </p:nvSpPr>
          <p:spPr>
            <a:xfrm>
              <a:off x="1814991" y="2497494"/>
              <a:ext cx="237600" cy="504000"/>
            </a:xfrm>
            <a:custGeom>
              <a:avLst/>
              <a:gdLst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0 w 216024"/>
                <a:gd name="connsiteY3" fmla="*/ 504056 h 504056"/>
                <a:gd name="connsiteX4" fmla="*/ 0 w 216024"/>
                <a:gd name="connsiteY4" fmla="*/ 0 h 504056"/>
                <a:gd name="connsiteX0" fmla="*/ 0 w 216024"/>
                <a:gd name="connsiteY0" fmla="*/ 0 h 595496"/>
                <a:gd name="connsiteX1" fmla="*/ 216024 w 216024"/>
                <a:gd name="connsiteY1" fmla="*/ 0 h 595496"/>
                <a:gd name="connsiteX2" fmla="*/ 216024 w 216024"/>
                <a:gd name="connsiteY2" fmla="*/ 504056 h 595496"/>
                <a:gd name="connsiteX3" fmla="*/ 91440 w 216024"/>
                <a:gd name="connsiteY3" fmla="*/ 595496 h 595496"/>
                <a:gd name="connsiteX0" fmla="*/ 924 w 216948"/>
                <a:gd name="connsiteY0" fmla="*/ 0 h 530841"/>
                <a:gd name="connsiteX1" fmla="*/ 216948 w 216948"/>
                <a:gd name="connsiteY1" fmla="*/ 0 h 530841"/>
                <a:gd name="connsiteX2" fmla="*/ 216948 w 216948"/>
                <a:gd name="connsiteY2" fmla="*/ 504056 h 530841"/>
                <a:gd name="connsiteX3" fmla="*/ 0 w 216948"/>
                <a:gd name="connsiteY3" fmla="*/ 530841 h 530841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17549 w 216024"/>
                <a:gd name="connsiteY3" fmla="*/ 503132 h 504056"/>
                <a:gd name="connsiteX0" fmla="*/ 19396 w 235420"/>
                <a:gd name="connsiteY0" fmla="*/ 0 h 512369"/>
                <a:gd name="connsiteX1" fmla="*/ 235420 w 235420"/>
                <a:gd name="connsiteY1" fmla="*/ 0 h 512369"/>
                <a:gd name="connsiteX2" fmla="*/ 235420 w 235420"/>
                <a:gd name="connsiteY2" fmla="*/ 504056 h 512369"/>
                <a:gd name="connsiteX3" fmla="*/ 0 w 235420"/>
                <a:gd name="connsiteY3" fmla="*/ 512369 h 512369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8313 w 216024"/>
                <a:gd name="connsiteY3" fmla="*/ 493896 h 504056"/>
                <a:gd name="connsiteX0" fmla="*/ 10159 w 226183"/>
                <a:gd name="connsiteY0" fmla="*/ 0 h 504056"/>
                <a:gd name="connsiteX1" fmla="*/ 226183 w 226183"/>
                <a:gd name="connsiteY1" fmla="*/ 0 h 504056"/>
                <a:gd name="connsiteX2" fmla="*/ 226183 w 226183"/>
                <a:gd name="connsiteY2" fmla="*/ 504056 h 504056"/>
                <a:gd name="connsiteX3" fmla="*/ 0 w 226183"/>
                <a:gd name="connsiteY3" fmla="*/ 503132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183" h="504056">
                  <a:moveTo>
                    <a:pt x="10159" y="0"/>
                  </a:moveTo>
                  <a:lnTo>
                    <a:pt x="226183" y="0"/>
                  </a:lnTo>
                  <a:lnTo>
                    <a:pt x="226183" y="504056"/>
                  </a:lnTo>
                  <a:lnTo>
                    <a:pt x="0" y="50313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asellaDiTesto 57"/>
            <p:cNvSpPr txBox="1"/>
            <p:nvPr/>
          </p:nvSpPr>
          <p:spPr>
            <a:xfrm>
              <a:off x="1546405" y="2510697"/>
              <a:ext cx="381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…</a:t>
              </a:r>
              <a:endParaRPr lang="en-US" dirty="0"/>
            </a:p>
          </p:txBody>
        </p:sp>
      </p:grpSp>
      <p:grpSp>
        <p:nvGrpSpPr>
          <p:cNvPr id="43" name="Gruppo 42"/>
          <p:cNvGrpSpPr/>
          <p:nvPr/>
        </p:nvGrpSpPr>
        <p:grpSpPr>
          <a:xfrm rot="1098334" flipH="1">
            <a:off x="3340093" y="5017785"/>
            <a:ext cx="1660477" cy="488417"/>
            <a:chOff x="1538741" y="2492896"/>
            <a:chExt cx="1737115" cy="505666"/>
          </a:xfrm>
        </p:grpSpPr>
        <p:sp>
          <p:nvSpPr>
            <p:cNvPr id="49" name="Ovale 48"/>
            <p:cNvSpPr/>
            <p:nvPr/>
          </p:nvSpPr>
          <p:spPr>
            <a:xfrm>
              <a:off x="2771800" y="2492896"/>
              <a:ext cx="504056" cy="504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3</a:t>
              </a:r>
            </a:p>
          </p:txBody>
        </p:sp>
        <p:sp>
          <p:nvSpPr>
            <p:cNvPr id="50" name="Rettangolo 49"/>
            <p:cNvSpPr/>
            <p:nvPr/>
          </p:nvSpPr>
          <p:spPr>
            <a:xfrm>
              <a:off x="2267744" y="2492896"/>
              <a:ext cx="216024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ttangolo 50"/>
            <p:cNvSpPr/>
            <p:nvPr/>
          </p:nvSpPr>
          <p:spPr>
            <a:xfrm>
              <a:off x="2051720" y="2492896"/>
              <a:ext cx="216024" cy="5040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ttangolo 38"/>
            <p:cNvSpPr/>
            <p:nvPr/>
          </p:nvSpPr>
          <p:spPr>
            <a:xfrm>
              <a:off x="1818127" y="2494506"/>
              <a:ext cx="226183" cy="504056"/>
            </a:xfrm>
            <a:custGeom>
              <a:avLst/>
              <a:gdLst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0 w 216024"/>
                <a:gd name="connsiteY3" fmla="*/ 504056 h 504056"/>
                <a:gd name="connsiteX4" fmla="*/ 0 w 216024"/>
                <a:gd name="connsiteY4" fmla="*/ 0 h 504056"/>
                <a:gd name="connsiteX0" fmla="*/ 0 w 216024"/>
                <a:gd name="connsiteY0" fmla="*/ 0 h 595496"/>
                <a:gd name="connsiteX1" fmla="*/ 216024 w 216024"/>
                <a:gd name="connsiteY1" fmla="*/ 0 h 595496"/>
                <a:gd name="connsiteX2" fmla="*/ 216024 w 216024"/>
                <a:gd name="connsiteY2" fmla="*/ 504056 h 595496"/>
                <a:gd name="connsiteX3" fmla="*/ 91440 w 216024"/>
                <a:gd name="connsiteY3" fmla="*/ 595496 h 595496"/>
                <a:gd name="connsiteX0" fmla="*/ 924 w 216948"/>
                <a:gd name="connsiteY0" fmla="*/ 0 h 530841"/>
                <a:gd name="connsiteX1" fmla="*/ 216948 w 216948"/>
                <a:gd name="connsiteY1" fmla="*/ 0 h 530841"/>
                <a:gd name="connsiteX2" fmla="*/ 216948 w 216948"/>
                <a:gd name="connsiteY2" fmla="*/ 504056 h 530841"/>
                <a:gd name="connsiteX3" fmla="*/ 0 w 216948"/>
                <a:gd name="connsiteY3" fmla="*/ 530841 h 530841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17549 w 216024"/>
                <a:gd name="connsiteY3" fmla="*/ 503132 h 504056"/>
                <a:gd name="connsiteX0" fmla="*/ 19396 w 235420"/>
                <a:gd name="connsiteY0" fmla="*/ 0 h 512369"/>
                <a:gd name="connsiteX1" fmla="*/ 235420 w 235420"/>
                <a:gd name="connsiteY1" fmla="*/ 0 h 512369"/>
                <a:gd name="connsiteX2" fmla="*/ 235420 w 235420"/>
                <a:gd name="connsiteY2" fmla="*/ 504056 h 512369"/>
                <a:gd name="connsiteX3" fmla="*/ 0 w 235420"/>
                <a:gd name="connsiteY3" fmla="*/ 512369 h 512369"/>
                <a:gd name="connsiteX0" fmla="*/ 0 w 216024"/>
                <a:gd name="connsiteY0" fmla="*/ 0 h 504056"/>
                <a:gd name="connsiteX1" fmla="*/ 216024 w 216024"/>
                <a:gd name="connsiteY1" fmla="*/ 0 h 504056"/>
                <a:gd name="connsiteX2" fmla="*/ 216024 w 216024"/>
                <a:gd name="connsiteY2" fmla="*/ 504056 h 504056"/>
                <a:gd name="connsiteX3" fmla="*/ 8313 w 216024"/>
                <a:gd name="connsiteY3" fmla="*/ 493896 h 504056"/>
                <a:gd name="connsiteX0" fmla="*/ 10159 w 226183"/>
                <a:gd name="connsiteY0" fmla="*/ 0 h 504056"/>
                <a:gd name="connsiteX1" fmla="*/ 226183 w 226183"/>
                <a:gd name="connsiteY1" fmla="*/ 0 h 504056"/>
                <a:gd name="connsiteX2" fmla="*/ 226183 w 226183"/>
                <a:gd name="connsiteY2" fmla="*/ 504056 h 504056"/>
                <a:gd name="connsiteX3" fmla="*/ 0 w 226183"/>
                <a:gd name="connsiteY3" fmla="*/ 503132 h 50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183" h="504056">
                  <a:moveTo>
                    <a:pt x="10159" y="0"/>
                  </a:moveTo>
                  <a:lnTo>
                    <a:pt x="226183" y="0"/>
                  </a:lnTo>
                  <a:lnTo>
                    <a:pt x="226183" y="504056"/>
                  </a:lnTo>
                  <a:lnTo>
                    <a:pt x="0" y="503132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1538741" y="2519447"/>
              <a:ext cx="3813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…</a:t>
              </a:r>
              <a:endParaRPr lang="en-US" dirty="0"/>
            </a:p>
          </p:txBody>
        </p:sp>
      </p:grpSp>
      <p:sp>
        <p:nvSpPr>
          <p:cNvPr id="44" name="Arco 43"/>
          <p:cNvSpPr/>
          <p:nvPr/>
        </p:nvSpPr>
        <p:spPr>
          <a:xfrm>
            <a:off x="1721326" y="3574927"/>
            <a:ext cx="2064705" cy="2086321"/>
          </a:xfrm>
          <a:prstGeom prst="arc">
            <a:avLst>
              <a:gd name="adj1" fmla="val 7902449"/>
              <a:gd name="adj2" fmla="val 324150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e 44"/>
          <p:cNvSpPr/>
          <p:nvPr/>
        </p:nvSpPr>
        <p:spPr>
          <a:xfrm>
            <a:off x="2466137" y="4239309"/>
            <a:ext cx="619411" cy="6258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e 45"/>
          <p:cNvSpPr/>
          <p:nvPr/>
        </p:nvSpPr>
        <p:spPr>
          <a:xfrm>
            <a:off x="2521122" y="4441104"/>
            <a:ext cx="217415" cy="2223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e 46"/>
          <p:cNvSpPr/>
          <p:nvPr/>
        </p:nvSpPr>
        <p:spPr>
          <a:xfrm>
            <a:off x="2798540" y="4441104"/>
            <a:ext cx="217415" cy="22230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ce 47"/>
          <p:cNvSpPr/>
          <p:nvPr/>
        </p:nvSpPr>
        <p:spPr>
          <a:xfrm rot="1322500">
            <a:off x="1065494" y="5181951"/>
            <a:ext cx="236015" cy="224076"/>
          </a:xfrm>
          <a:prstGeom prst="plus">
            <a:avLst>
              <a:gd name="adj" fmla="val 3338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Example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4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ttangolo 32"/>
              <p:cNvSpPr/>
              <p:nvPr/>
            </p:nvSpPr>
            <p:spPr>
              <a:xfrm>
                <a:off x="5502559" y="2357710"/>
                <a:ext cx="3439422" cy="1800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((1,1,0),2,1)</m:t>
                    </m:r>
                  </m:oMath>
                </a14:m>
                <a:endParaRPr lang="it-IT" sz="2400" b="0" i="0" dirty="0" smtClean="0">
                  <a:latin typeface="Century Gothic" panose="020B0502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</a:rPr>
                      <m:t> →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((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3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,1,0),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,1)</m:t>
                    </m:r>
                  </m:oMath>
                </a14:m>
                <a:endParaRPr lang="it-IT" sz="2400" dirty="0">
                  <a:latin typeface="Century Gothic" panose="020B0502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</a:rPr>
                      <m:t> →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((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,0),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,1)</m:t>
                    </m:r>
                  </m:oMath>
                </a14:m>
                <a:endParaRPr lang="it-IT" sz="2400" b="0" i="0" dirty="0" smtClean="0">
                  <a:latin typeface="Century Gothic" panose="020B0502020202020204" pitchFamily="34" charset="0"/>
                </a:endParaRPr>
              </a:p>
              <a:p>
                <a:pPr marL="2857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</a:rPr>
                      <m:t> →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((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2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,1,</m:t>
                    </m:r>
                    <m:r>
                      <m:rPr>
                        <m:nor/>
                      </m:rPr>
                      <a:rPr lang="it-IT" sz="2400" b="0" i="0" dirty="0" smtClean="0">
                        <a:latin typeface="Century Gothic" panose="020B0502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),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1</m:t>
                    </m:r>
                    <m:r>
                      <m:rPr>
                        <m:nor/>
                      </m:rPr>
                      <a:rPr lang="it-IT" sz="2400" dirty="0">
                        <a:latin typeface="Century Gothic" panose="020B0502020202020204" pitchFamily="34" charset="0"/>
                      </a:rPr>
                      <m:t>,1)</m:t>
                    </m:r>
                  </m:oMath>
                </a14:m>
                <a:endParaRPr lang="it-IT" sz="2400" b="0" i="0" dirty="0" smtClean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3" name="Rettangolo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559" y="2357710"/>
                <a:ext cx="3439422" cy="1800493"/>
              </a:xfrm>
              <a:prstGeom prst="rect">
                <a:avLst/>
              </a:prstGeom>
              <a:blipFill rotWithShape="0">
                <a:blip r:embed="rId4"/>
                <a:stretch>
                  <a:fillRect l="-2482" t="-1017" b="-61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03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22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3152"/>
            <a:ext cx="8525268" cy="2164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575505" y="1077722"/>
            <a:ext cx="367206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latin typeface="Century Gothic" panose="020B0502020202020204" pitchFamily="34" charset="0"/>
              </a:rPr>
              <a:t>In general,</a:t>
            </a:r>
          </a:p>
          <a:p>
            <a:pPr>
              <a:spcAft>
                <a:spcPts val="600"/>
              </a:spcAft>
            </a:pPr>
            <a:r>
              <a:rPr lang="it-IT" sz="1600" dirty="0" err="1">
                <a:latin typeface="Century Gothic" panose="020B0502020202020204" pitchFamily="34" charset="0"/>
              </a:rPr>
              <a:t>w</a:t>
            </a:r>
            <a:r>
              <a:rPr lang="it-IT" sz="1600" dirty="0" err="1" smtClean="0">
                <a:latin typeface="Century Gothic" panose="020B0502020202020204" pitchFamily="34" charset="0"/>
              </a:rPr>
              <a:t>hen</a:t>
            </a:r>
            <a:r>
              <a:rPr lang="it-IT" sz="1600" dirty="0" smtClean="0">
                <a:latin typeface="Century Gothic" panose="020B0502020202020204" pitchFamily="34" charset="0"/>
              </a:rPr>
              <a:t> h=1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Balance </a:t>
            </a:r>
            <a:r>
              <a:rPr lang="it-IT" dirty="0" err="1" smtClean="0">
                <a:latin typeface="Century Gothic" panose="020B0502020202020204" pitchFamily="34" charset="0"/>
              </a:rPr>
              <a:t>equations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1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68225" y="5115843"/>
            <a:ext cx="83012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*Blanc</a:t>
            </a:r>
            <a:r>
              <a:rPr lang="en-US" sz="1200" dirty="0">
                <a:latin typeface="Century Gothic" panose="020B0502020202020204" pitchFamily="34" charset="0"/>
              </a:rPr>
              <a:t>, J. P. C. 1998. The power-series algorithm for polling systems with time limits. Probability in the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Engineering and Informational Sciences 12 221–237</a:t>
            </a:r>
            <a:r>
              <a:rPr lang="en-US" sz="12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*Blanc</a:t>
            </a:r>
            <a:r>
              <a:rPr lang="en-US" sz="1200" dirty="0">
                <a:latin typeface="Century Gothic" panose="020B0502020202020204" pitchFamily="34" charset="0"/>
              </a:rPr>
              <a:t>, J.P.C. 1990. A numerical approach to cyclic-service queueing models. Queueing Systems 6(1) 173–188.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*Blanc</a:t>
            </a:r>
            <a:r>
              <a:rPr lang="en-US" sz="1200" dirty="0">
                <a:latin typeface="Century Gothic" panose="020B0502020202020204" pitchFamily="34" charset="0"/>
              </a:rPr>
              <a:t>, J.P.C. 1992b. Performance evaluation of polling systems by means of the power-series algorithm.</a:t>
            </a:r>
          </a:p>
          <a:p>
            <a:r>
              <a:rPr lang="en-US" sz="1200" dirty="0">
                <a:latin typeface="Century Gothic" panose="020B0502020202020204" pitchFamily="34" charset="0"/>
              </a:rPr>
              <a:t>Annals of Operations Research 35(3) 155–186.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68225" y="4262310"/>
            <a:ext cx="7629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The model proposed can be addressed by means of the so-called power-series algorithm </a:t>
            </a:r>
            <a:r>
              <a:rPr lang="it-IT" dirty="0">
                <a:latin typeface="Century Gothic" panose="020B0502020202020204" pitchFamily="34" charset="0"/>
              </a:rPr>
              <a:t>(PSA) </a:t>
            </a:r>
            <a:r>
              <a:rPr lang="it-IT" dirty="0" err="1">
                <a:latin typeface="Century Gothic" panose="020B0502020202020204" pitchFamily="34" charset="0"/>
              </a:rPr>
              <a:t>as</a:t>
            </a:r>
            <a:r>
              <a:rPr lang="it-IT" dirty="0">
                <a:latin typeface="Century Gothic" panose="020B0502020202020204" pitchFamily="34" charset="0"/>
              </a:rPr>
              <a:t> in </a:t>
            </a:r>
            <a:r>
              <a:rPr lang="it-IT" dirty="0" err="1">
                <a:latin typeface="Century Gothic" panose="020B0502020202020204" pitchFamily="34" charset="0"/>
              </a:rPr>
              <a:t>Blanc</a:t>
            </a:r>
            <a:r>
              <a:rPr lang="it-IT" dirty="0">
                <a:latin typeface="Century Gothic" panose="020B0502020202020204" pitchFamily="34" charset="0"/>
              </a:rPr>
              <a:t> (1998, 1990, 1992b)</a:t>
            </a:r>
          </a:p>
        </p:txBody>
      </p:sp>
    </p:spTree>
    <p:extLst>
      <p:ext uri="{BB962C8B-B14F-4D97-AF65-F5344CB8AC3E}">
        <p14:creationId xmlns:p14="http://schemas.microsoft.com/office/powerpoint/2010/main" val="39489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23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1"/>
          <p:cNvSpPr/>
          <p:nvPr/>
        </p:nvSpPr>
        <p:spPr>
          <a:xfrm>
            <a:off x="539551" y="1342424"/>
            <a:ext cx="788512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The current analytical formulation of the capacitated polling system suffers of two main assumptions: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switchover </a:t>
            </a:r>
            <a:r>
              <a:rPr lang="en-US" dirty="0">
                <a:latin typeface="Century Gothic" panose="020B0502020202020204" pitchFamily="34" charset="0"/>
              </a:rPr>
              <a:t>times are </a:t>
            </a:r>
            <a:r>
              <a:rPr lang="en-US" dirty="0" smtClean="0">
                <a:latin typeface="Century Gothic" panose="020B0502020202020204" pitchFamily="34" charset="0"/>
              </a:rPr>
              <a:t>neglected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times </a:t>
            </a:r>
            <a:r>
              <a:rPr lang="en-US" dirty="0">
                <a:latin typeface="Century Gothic" panose="020B0502020202020204" pitchFamily="34" charset="0"/>
              </a:rPr>
              <a:t>between consecutive cycles are </a:t>
            </a:r>
            <a:r>
              <a:rPr lang="en-US" dirty="0" smtClean="0">
                <a:latin typeface="Century Gothic" panose="020B0502020202020204" pitchFamily="34" charset="0"/>
              </a:rPr>
              <a:t>neglected</a:t>
            </a:r>
            <a:r>
              <a:rPr lang="it-IT" dirty="0" smtClean="0">
                <a:latin typeface="Century Gothic" panose="020B0502020202020204" pitchFamily="34" charset="0"/>
              </a:rPr>
              <a:t> (</a:t>
            </a:r>
            <a:r>
              <a:rPr lang="it-IT" dirty="0" err="1" smtClean="0">
                <a:latin typeface="Century Gothic" panose="020B0502020202020204" pitchFamily="34" charset="0"/>
              </a:rPr>
              <a:t>it</a:t>
            </a:r>
            <a:r>
              <a:rPr lang="it-IT" dirty="0" smtClean="0">
                <a:latin typeface="Century Gothic" panose="020B0502020202020204" pitchFamily="34" charset="0"/>
              </a:rPr>
              <a:t> can be </a:t>
            </a:r>
            <a:r>
              <a:rPr lang="it-IT" dirty="0" err="1" smtClean="0">
                <a:latin typeface="Century Gothic" panose="020B0502020202020204" pitchFamily="34" charset="0"/>
              </a:rPr>
              <a:t>also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r>
              <a:rPr lang="it-IT" dirty="0" err="1" smtClean="0">
                <a:latin typeface="Century Gothic" panose="020B0502020202020204" pitchFamily="34" charset="0"/>
              </a:rPr>
              <a:t>treated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r>
              <a:rPr lang="it-IT" dirty="0" err="1" smtClean="0">
                <a:latin typeface="Century Gothic" panose="020B0502020202020204" pitchFamily="34" charset="0"/>
              </a:rPr>
              <a:t>as</a:t>
            </a:r>
            <a:r>
              <a:rPr lang="it-IT" dirty="0" smtClean="0">
                <a:latin typeface="Century Gothic" panose="020B0502020202020204" pitchFamily="34" charset="0"/>
              </a:rPr>
              <a:t> a </a:t>
            </a:r>
            <a:r>
              <a:rPr lang="en-US" dirty="0">
                <a:latin typeface="Century Gothic" panose="020B0502020202020204" pitchFamily="34" charset="0"/>
              </a:rPr>
              <a:t>switchover </a:t>
            </a:r>
            <a:r>
              <a:rPr lang="en-US" dirty="0" smtClean="0">
                <a:latin typeface="Century Gothic" panose="020B0502020202020204" pitchFamily="34" charset="0"/>
              </a:rPr>
              <a:t>time)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but </a:t>
            </a:r>
            <a:r>
              <a:rPr lang="en-US" dirty="0">
                <a:latin typeface="Century Gothic" panose="020B0502020202020204" pitchFamily="34" charset="0"/>
              </a:rPr>
              <a:t>can provide support </a:t>
            </a:r>
            <a:r>
              <a:rPr lang="en-US" dirty="0" smtClean="0">
                <a:latin typeface="Century Gothic" panose="020B0502020202020204" pitchFamily="34" charset="0"/>
              </a:rPr>
              <a:t>for:</a:t>
            </a:r>
            <a:endParaRPr lang="en-US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- the dimensioning of the </a:t>
            </a:r>
            <a:r>
              <a:rPr lang="en-US" dirty="0" err="1">
                <a:latin typeface="Century Gothic" panose="020B0502020202020204" pitchFamily="34" charset="0"/>
              </a:rPr>
              <a:t>the</a:t>
            </a:r>
            <a:r>
              <a:rPr lang="en-US" dirty="0">
                <a:latin typeface="Century Gothic" panose="020B0502020202020204" pitchFamily="34" charset="0"/>
              </a:rPr>
              <a:t> logistics train;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entury Gothic" panose="020B0502020202020204" pitchFamily="34" charset="0"/>
              </a:rPr>
              <a:t>- the dimensioning </a:t>
            </a:r>
            <a:r>
              <a:rPr lang="en-US" dirty="0" smtClean="0">
                <a:latin typeface="Century Gothic" panose="020B0502020202020204" pitchFamily="34" charset="0"/>
              </a:rPr>
              <a:t>of </a:t>
            </a:r>
            <a:r>
              <a:rPr lang="en-US" dirty="0">
                <a:latin typeface="Century Gothic" panose="020B0502020202020204" pitchFamily="34" charset="0"/>
              </a:rPr>
              <a:t>the rack </a:t>
            </a:r>
            <a:r>
              <a:rPr lang="en-US" dirty="0" smtClean="0">
                <a:latin typeface="Century Gothic" panose="020B0502020202020204" pitchFamily="34" charset="0"/>
              </a:rPr>
              <a:t>lanes </a:t>
            </a:r>
            <a:r>
              <a:rPr lang="en-US" dirty="0">
                <a:latin typeface="Century Gothic" panose="020B0502020202020204" pitchFamily="34" charset="0"/>
              </a:rPr>
              <a:t>at the assembly stations;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entury Gothic" panose="020B0502020202020204" pitchFamily="34" charset="0"/>
              </a:rPr>
              <a:t>and</a:t>
            </a:r>
            <a:r>
              <a:rPr lang="en-US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provide approximate </a:t>
            </a:r>
            <a:r>
              <a:rPr lang="en-US" dirty="0">
                <a:latin typeface="Century Gothic" panose="020B0502020202020204" pitchFamily="34" charset="0"/>
              </a:rPr>
              <a:t>system information ( </a:t>
            </a:r>
            <a:r>
              <a:rPr lang="en-US" dirty="0" err="1">
                <a:latin typeface="Century Gothic" panose="020B0502020202020204" pitchFamily="34" charset="0"/>
              </a:rPr>
              <a:t>avg</a:t>
            </a:r>
            <a:r>
              <a:rPr lang="en-US" dirty="0">
                <a:latin typeface="Century Gothic" panose="020B0502020202020204" pitchFamily="34" charset="0"/>
              </a:rPr>
              <a:t> waiting time, </a:t>
            </a:r>
            <a:r>
              <a:rPr lang="en-US" dirty="0" smtClean="0">
                <a:latin typeface="Century Gothic" panose="020B0502020202020204" pitchFamily="34" charset="0"/>
              </a:rPr>
              <a:t>empty bins </a:t>
            </a:r>
            <a:r>
              <a:rPr lang="en-US" dirty="0">
                <a:latin typeface="Century Gothic" panose="020B0502020202020204" pitchFamily="34" charset="0"/>
              </a:rPr>
              <a:t>in the system, ...)</a:t>
            </a:r>
            <a:endParaRPr lang="en-US" dirty="0" smtClean="0">
              <a:latin typeface="Century Gothic" panose="020B0502020202020204" pitchFamily="34" charset="0"/>
            </a:endParaRP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Conclusions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12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61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0086" y="0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24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657350" y="1864657"/>
            <a:ext cx="6657975" cy="1288689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Century Gothic" panose="020B0502020202020204" pitchFamily="34" charset="0"/>
              </a:rPr>
              <a:t>…</a:t>
            </a:r>
            <a:r>
              <a:rPr lang="it-IT" dirty="0" err="1" smtClean="0">
                <a:latin typeface="Century Gothic" panose="020B0502020202020204" pitchFamily="34" charset="0"/>
              </a:rPr>
              <a:t>Thank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r>
              <a:rPr lang="it-IT" dirty="0" err="1" smtClean="0">
                <a:latin typeface="Century Gothic" panose="020B0502020202020204" pitchFamily="34" charset="0"/>
              </a:rPr>
              <a:t>you</a:t>
            </a:r>
            <a:r>
              <a:rPr lang="it-IT" dirty="0" smtClean="0">
                <a:latin typeface="Century Gothic" panose="020B0502020202020204" pitchFamily="34" charset="0"/>
              </a:rPr>
              <a:t> for </a:t>
            </a:r>
            <a:r>
              <a:rPr lang="it-IT" dirty="0" err="1" smtClean="0">
                <a:latin typeface="Century Gothic" panose="020B0502020202020204" pitchFamily="34" charset="0"/>
              </a:rPr>
              <a:t>your</a:t>
            </a:r>
            <a:r>
              <a:rPr lang="it-IT" dirty="0">
                <a:latin typeface="Century Gothic" panose="020B0502020202020204" pitchFamily="34" charset="0"/>
              </a:rPr>
              <a:t/>
            </a:r>
            <a:br>
              <a:rPr lang="it-IT" dirty="0">
                <a:latin typeface="Century Gothic" panose="020B0502020202020204" pitchFamily="34" charset="0"/>
              </a:rPr>
            </a:br>
            <a:r>
              <a:rPr lang="it-IT" dirty="0">
                <a:latin typeface="Century Gothic" panose="020B0502020202020204" pitchFamily="34" charset="0"/>
              </a:rPr>
              <a:t>	</a:t>
            </a:r>
            <a:r>
              <a:rPr lang="it-IT" dirty="0" err="1" smtClean="0">
                <a:latin typeface="Century Gothic" panose="020B0502020202020204" pitchFamily="34" charset="0"/>
              </a:rPr>
              <a:t>attention</a:t>
            </a:r>
            <a:r>
              <a:rPr lang="it-IT" dirty="0" smtClean="0">
                <a:latin typeface="Century Gothic" panose="020B0502020202020204" pitchFamily="34" charset="0"/>
              </a:rPr>
              <a:t>…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9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42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Goal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3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2"/>
          <p:cNvSpPr>
            <a:spLocks noGrp="1"/>
          </p:cNvSpPr>
          <p:nvPr>
            <p:ph idx="1"/>
          </p:nvPr>
        </p:nvSpPr>
        <p:spPr>
          <a:xfrm>
            <a:off x="685433" y="1473669"/>
            <a:ext cx="7375100" cy="1215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entury Gothic" panose="020B0502020202020204" pitchFamily="34" charset="0"/>
              </a:rPr>
              <a:t>Objective</a:t>
            </a:r>
            <a:r>
              <a:rPr lang="en-US" sz="2400" dirty="0" smtClean="0">
                <a:latin typeface="Century Gothic" panose="020B0502020202020204" pitchFamily="34" charset="0"/>
              </a:rPr>
              <a:t>: to analytically model the system in order to support</a:t>
            </a:r>
          </a:p>
          <a:p>
            <a:r>
              <a:rPr lang="it-IT" sz="2400" dirty="0">
                <a:latin typeface="Century Gothic" panose="020B0502020202020204" pitchFamily="34" charset="0"/>
              </a:rPr>
              <a:t>the </a:t>
            </a:r>
            <a:r>
              <a:rPr lang="en-US" sz="2400" dirty="0">
                <a:latin typeface="Century Gothic" panose="020B0502020202020204" pitchFamily="34" charset="0"/>
              </a:rPr>
              <a:t>dimensioning of the rack lanes at the assembly stations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the choice of the capacity of the </a:t>
            </a:r>
            <a:r>
              <a:rPr lang="en-US" sz="2400" dirty="0" smtClean="0">
                <a:latin typeface="Century Gothic" panose="020B0502020202020204" pitchFamily="34" charset="0"/>
              </a:rPr>
              <a:t>logistic train</a:t>
            </a:r>
          </a:p>
          <a:p>
            <a:pPr lvl="1"/>
            <a:r>
              <a:rPr lang="en-US" sz="2000" dirty="0" smtClean="0">
                <a:latin typeface="Century Gothic" panose="020B0502020202020204" pitchFamily="34" charset="0"/>
              </a:rPr>
              <a:t>Number and dimensions of the wagon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398033" y="1280159"/>
            <a:ext cx="7949901" cy="2792111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466" y="4234144"/>
            <a:ext cx="2263034" cy="180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smtClean="0">
                <a:latin typeface="Century Gothic" panose="020B0502020202020204" pitchFamily="34" charset="0"/>
              </a:rPr>
              <a:t>Problem statement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4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78131" y="1711718"/>
            <a:ext cx="8037219" cy="475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1600" dirty="0" smtClean="0">
                <a:latin typeface="Century Gothic" panose="020B0502020202020204" pitchFamily="34" charset="0"/>
              </a:rPr>
              <a:t>Our idea is to model </a:t>
            </a:r>
            <a:r>
              <a:rPr lang="en-US" sz="1600" dirty="0">
                <a:latin typeface="Century Gothic" panose="020B0502020202020204" pitchFamily="34" charset="0"/>
              </a:rPr>
              <a:t>the bin-Kanban system as a</a:t>
            </a:r>
            <a:r>
              <a:rPr lang="it-IT" sz="1600" dirty="0">
                <a:latin typeface="Century Gothic" panose="020B0502020202020204" pitchFamily="34" charset="0"/>
              </a:rPr>
              <a:t> </a:t>
            </a:r>
            <a:r>
              <a:rPr lang="it-IT" sz="1600" b="1" dirty="0" err="1">
                <a:latin typeface="Century Gothic" panose="020B0502020202020204" pitchFamily="34" charset="0"/>
              </a:rPr>
              <a:t>capacitated</a:t>
            </a:r>
            <a:r>
              <a:rPr lang="it-IT" sz="1600" b="1" dirty="0">
                <a:latin typeface="Century Gothic" panose="020B0502020202020204" pitchFamily="34" charset="0"/>
              </a:rPr>
              <a:t> polling </a:t>
            </a:r>
            <a:r>
              <a:rPr lang="it-IT" sz="1600" b="1" dirty="0" err="1">
                <a:latin typeface="Century Gothic" panose="020B0502020202020204" pitchFamily="34" charset="0"/>
              </a:rPr>
              <a:t>system</a:t>
            </a:r>
            <a:r>
              <a:rPr lang="it-IT" sz="1600" dirty="0">
                <a:latin typeface="Century Gothic" panose="020B0502020202020204" pitchFamily="34" charset="0"/>
              </a:rPr>
              <a:t> with</a:t>
            </a:r>
          </a:p>
          <a:p>
            <a:pPr marL="457200" lvl="3"/>
            <a:r>
              <a:rPr lang="it-IT" sz="1400" dirty="0">
                <a:latin typeface="Century Gothic" panose="020B0502020202020204" pitchFamily="34" charset="0"/>
              </a:rPr>
              <a:t>s </a:t>
            </a:r>
            <a:r>
              <a:rPr lang="it-IT" sz="1400" dirty="0" err="1">
                <a:latin typeface="Century Gothic" panose="020B0502020202020204" pitchFamily="34" charset="0"/>
              </a:rPr>
              <a:t>queues</a:t>
            </a:r>
            <a:r>
              <a:rPr lang="it-IT" sz="1400" dirty="0">
                <a:latin typeface="Century Gothic" panose="020B0502020202020204" pitchFamily="34" charset="0"/>
              </a:rPr>
              <a:t> </a:t>
            </a:r>
            <a:r>
              <a:rPr lang="it-IT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it-IT" sz="1400" dirty="0" err="1" smtClean="0">
                <a:latin typeface="Century Gothic" panose="020B0502020202020204" pitchFamily="34" charset="0"/>
                <a:sym typeface="Wingdings" panose="05000000000000000000" pitchFamily="2" charset="2"/>
              </a:rPr>
              <a:t>stations</a:t>
            </a:r>
            <a:r>
              <a:rPr lang="it-IT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endParaRPr lang="it-IT" sz="14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457200" lvl="3"/>
            <a:r>
              <a:rPr lang="it-IT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single server </a:t>
            </a:r>
            <a:r>
              <a:rPr lang="it-IT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it-IT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logistic</a:t>
            </a:r>
            <a:r>
              <a:rPr lang="it-IT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it-IT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train</a:t>
            </a:r>
            <a:r>
              <a:rPr lang="it-IT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endParaRPr lang="en-US" sz="1400" dirty="0" smtClean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The logistic </a:t>
            </a:r>
            <a:r>
              <a:rPr lang="en-US" sz="1600" dirty="0" smtClean="0">
                <a:latin typeface="Century Gothic" panose="020B0502020202020204" pitchFamily="34" charset="0"/>
              </a:rPr>
              <a:t>train follows </a:t>
            </a:r>
            <a:r>
              <a:rPr lang="en-US" sz="1600" dirty="0">
                <a:latin typeface="Century Gothic" panose="020B0502020202020204" pitchFamily="34" charset="0"/>
              </a:rPr>
              <a:t>a single </a:t>
            </a:r>
            <a:r>
              <a:rPr lang="en-US" sz="1600" b="1" dirty="0">
                <a:latin typeface="Century Gothic" panose="020B0502020202020204" pitchFamily="34" charset="0"/>
              </a:rPr>
              <a:t>fixed route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and </a:t>
            </a:r>
            <a:r>
              <a:rPr lang="en-US" sz="1600" dirty="0">
                <a:latin typeface="Century Gothic" panose="020B0502020202020204" pitchFamily="34" charset="0"/>
              </a:rPr>
              <a:t>visits each station </a:t>
            </a:r>
            <a:r>
              <a:rPr lang="en-US" sz="1600" dirty="0" smtClean="0">
                <a:latin typeface="Century Gothic" panose="020B0502020202020204" pitchFamily="34" charset="0"/>
              </a:rPr>
              <a:t>in </a:t>
            </a:r>
            <a:r>
              <a:rPr lang="en-US" sz="1600" dirty="0">
                <a:latin typeface="Century Gothic" panose="020B0502020202020204" pitchFamily="34" charset="0"/>
              </a:rPr>
              <a:t>a </a:t>
            </a:r>
            <a:r>
              <a:rPr lang="en-US" sz="1600" b="1" dirty="0">
                <a:latin typeface="Century Gothic" panose="020B0502020202020204" pitchFamily="34" charset="0"/>
              </a:rPr>
              <a:t>cyclic and fixed manner</a:t>
            </a:r>
            <a:r>
              <a:rPr lang="en-US" sz="16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The duration of a route is a </a:t>
            </a:r>
            <a:r>
              <a:rPr lang="en-US" sz="1600" b="1" dirty="0" smtClean="0">
                <a:latin typeface="Century Gothic" panose="020B0502020202020204" pitchFamily="34" charset="0"/>
              </a:rPr>
              <a:t>stochastic variable</a:t>
            </a:r>
            <a:r>
              <a:rPr lang="en-US" sz="16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Focus on </a:t>
            </a:r>
            <a:r>
              <a:rPr lang="en-US" sz="1600" dirty="0">
                <a:latin typeface="Century Gothic" panose="020B0502020202020204" pitchFamily="34" charset="0"/>
              </a:rPr>
              <a:t>the </a:t>
            </a:r>
            <a:r>
              <a:rPr lang="en-US" sz="1600" b="1" dirty="0">
                <a:latin typeface="Century Gothic" panose="020B0502020202020204" pitchFamily="34" charset="0"/>
              </a:rPr>
              <a:t>withdrawal of the empty </a:t>
            </a:r>
            <a:r>
              <a:rPr lang="en-US" sz="1600" b="1" dirty="0" smtClean="0">
                <a:latin typeface="Century Gothic" panose="020B0502020202020204" pitchFamily="34" charset="0"/>
              </a:rPr>
              <a:t>bins</a:t>
            </a:r>
            <a:r>
              <a:rPr lang="en-US" sz="1600" dirty="0" smtClean="0">
                <a:latin typeface="Century Gothic" panose="020B0502020202020204" pitchFamily="34" charset="0"/>
              </a:rPr>
              <a:t>;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Bins are supposed </a:t>
            </a:r>
            <a:r>
              <a:rPr lang="en-US" sz="1600" dirty="0">
                <a:latin typeface="Century Gothic" panose="020B0502020202020204" pitchFamily="34" charset="0"/>
              </a:rPr>
              <a:t>of identical standardized size;</a:t>
            </a:r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Arrival process of empty bins at each station is a Poisson process;</a:t>
            </a:r>
          </a:p>
          <a:p>
            <a:r>
              <a:rPr lang="en-US" sz="1600" dirty="0" smtClean="0">
                <a:latin typeface="Century Gothic" panose="020B0502020202020204" pitchFamily="34" charset="0"/>
              </a:rPr>
              <a:t>Service times is exponentially distributed;</a:t>
            </a: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1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err="1">
                <a:latin typeface="Century Gothic" panose="020B0502020202020204" pitchFamily="34" charset="0"/>
              </a:rPr>
              <a:t>Assumptions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1085" y="1118284"/>
            <a:ext cx="7886700" cy="479699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s queues of jobs and a single </a:t>
            </a:r>
            <a:r>
              <a:rPr lang="en-US" sz="1600" dirty="0" smtClean="0">
                <a:latin typeface="Century Gothic" panose="020B0502020202020204" pitchFamily="34" charset="0"/>
              </a:rPr>
              <a:t>server;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jobs arrive at the queues according to a Poisson </a:t>
            </a:r>
            <a:r>
              <a:rPr lang="en-US" sz="1600" dirty="0" smtClean="0">
                <a:latin typeface="Century Gothic" panose="020B0502020202020204" pitchFamily="34" charset="0"/>
              </a:rPr>
              <a:t>process;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>
                <a:latin typeface="Century Gothic" panose="020B0502020202020204" pitchFamily="34" charset="0"/>
              </a:rPr>
              <a:t>service </a:t>
            </a:r>
            <a:r>
              <a:rPr lang="en-US" sz="1600" dirty="0">
                <a:latin typeface="Century Gothic" panose="020B0502020202020204" pitchFamily="34" charset="0"/>
              </a:rPr>
              <a:t>times are exponentially </a:t>
            </a:r>
            <a:r>
              <a:rPr lang="en-US" sz="1600" dirty="0" smtClean="0">
                <a:latin typeface="Century Gothic" panose="020B0502020202020204" pitchFamily="34" charset="0"/>
              </a:rPr>
              <a:t>distributed;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the server inspects the queues in a cyclic and fixed </a:t>
            </a:r>
            <a:r>
              <a:rPr lang="en-US" sz="1600" dirty="0" smtClean="0">
                <a:latin typeface="Century Gothic" panose="020B0502020202020204" pitchFamily="34" charset="0"/>
              </a:rPr>
              <a:t>order;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as soon as the server complete a cycle, it is able to start the next cycle with the maximum capacity K </a:t>
            </a:r>
            <a:r>
              <a:rPr lang="en-US" sz="1600" dirty="0" smtClean="0">
                <a:latin typeface="Century Gothic" panose="020B0502020202020204" pitchFamily="34" charset="0"/>
              </a:rPr>
              <a:t>available (</a:t>
            </a:r>
            <a:r>
              <a:rPr lang="en-US" sz="1600" b="1" dirty="0">
                <a:latin typeface="Century Gothic" panose="020B0502020202020204" pitchFamily="34" charset="0"/>
              </a:rPr>
              <a:t>n</a:t>
            </a:r>
            <a:r>
              <a:rPr lang="en-US" sz="1600" b="1" dirty="0" smtClean="0">
                <a:latin typeface="Century Gothic" panose="020B0502020202020204" pitchFamily="34" charset="0"/>
              </a:rPr>
              <a:t>o supermarket</a:t>
            </a:r>
            <a:r>
              <a:rPr lang="en-US" sz="1600" dirty="0" smtClean="0">
                <a:latin typeface="Century Gothic" panose="020B0502020202020204" pitchFamily="34" charset="0"/>
              </a:rPr>
              <a:t>);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switchover times are </a:t>
            </a:r>
            <a:r>
              <a:rPr lang="en-US" sz="1600" dirty="0" smtClean="0">
                <a:latin typeface="Century Gothic" panose="020B0502020202020204" pitchFamily="34" charset="0"/>
              </a:rPr>
              <a:t>neglected</a:t>
            </a:r>
            <a:r>
              <a:rPr lang="en-US" sz="1600" dirty="0" smtClean="0">
                <a:latin typeface="Century Gothic" panose="020B0502020202020204" pitchFamily="34" charset="0"/>
              </a:rPr>
              <a:t>;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>
                <a:latin typeface="Century Gothic" panose="020B0502020202020204" pitchFamily="34" charset="0"/>
              </a:rPr>
              <a:t>each queue may contain an unbounded number of jobs</a:t>
            </a:r>
            <a:r>
              <a:rPr lang="en-US" sz="1600" dirty="0" smtClean="0">
                <a:latin typeface="Century Gothic" panose="020B0502020202020204" pitchFamily="34" charset="0"/>
              </a:rPr>
              <a:t>;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</a:pPr>
            <a:r>
              <a:rPr lang="en-US" sz="1600" dirty="0" smtClean="0">
                <a:latin typeface="Century Gothic" panose="020B0502020202020204" pitchFamily="34" charset="0"/>
              </a:rPr>
              <a:t>for </a:t>
            </a:r>
            <a:r>
              <a:rPr lang="en-US" sz="1600" dirty="0">
                <a:latin typeface="Century Gothic" panose="020B0502020202020204" pitchFamily="34" charset="0"/>
              </a:rPr>
              <a:t>each cycle, </a:t>
            </a:r>
            <a:r>
              <a:rPr lang="en-US" sz="1600" b="1" dirty="0">
                <a:latin typeface="Century Gothic" panose="020B0502020202020204" pitchFamily="34" charset="0"/>
              </a:rPr>
              <a:t>the server can process K jobs at </a:t>
            </a:r>
            <a:r>
              <a:rPr lang="en-US" sz="1600" b="1" dirty="0" smtClean="0">
                <a:latin typeface="Century Gothic" panose="020B0502020202020204" pitchFamily="34" charset="0"/>
              </a:rPr>
              <a:t>most.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5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pic>
        <p:nvPicPr>
          <p:cNvPr id="56" name="Immagine 5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87" y="4252134"/>
            <a:ext cx="8450896" cy="185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085" y="-170404"/>
            <a:ext cx="6657975" cy="1288689"/>
          </a:xfrm>
        </p:spPr>
        <p:txBody>
          <a:bodyPr/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Notation</a:t>
            </a:r>
            <a:endParaRPr lang="it-IT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491085" y="1118284"/>
                <a:ext cx="7886700" cy="4796993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lnSpc>
                    <a:spcPct val="10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: 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arrival rate of jobs at queue </a:t>
                </a:r>
                <a:r>
                  <a:rPr lang="en-US" sz="1600" i="1" dirty="0" smtClean="0">
                    <a:latin typeface="Century Gothic" panose="020B0502020202020204" pitchFamily="34" charset="0"/>
                  </a:rPr>
                  <a:t>j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;</a:t>
                </a:r>
                <a:endParaRPr lang="en-US" sz="1600" dirty="0">
                  <a:latin typeface="Century Gothic" panose="020B0502020202020204" pitchFamily="34" charset="0"/>
                </a:endParaRPr>
              </a:p>
              <a:p>
                <a:pPr marL="285750" indent="-285750">
                  <a:lnSpc>
                    <a:spcPct val="10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it-IT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: service rate of jobs at queue </a:t>
                </a:r>
                <a:r>
                  <a:rPr lang="en-US" sz="1600" i="1" dirty="0" smtClean="0">
                    <a:latin typeface="Century Gothic" panose="020B0502020202020204" pitchFamily="34" charset="0"/>
                  </a:rPr>
                  <a:t>j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;</a:t>
                </a:r>
                <a:endParaRPr lang="en-US" sz="1600" dirty="0">
                  <a:latin typeface="Century Gothic" panose="020B0502020202020204" pitchFamily="34" charset="0"/>
                </a:endParaRPr>
              </a:p>
              <a:p>
                <a:pPr marL="285750" indent="-285750">
                  <a:lnSpc>
                    <a:spcPct val="10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 load offered at queue </a:t>
                </a:r>
                <a:r>
                  <a:rPr lang="en-US" sz="1600" i="1" dirty="0" smtClean="0">
                    <a:latin typeface="Century Gothic" panose="020B0502020202020204" pitchFamily="34" charset="0"/>
                  </a:rPr>
                  <a:t>j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. The total load of the system is </a:t>
                </a:r>
                <a:r>
                  <a:rPr lang="en-US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1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  <m:e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it-IT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;</a:t>
                </a:r>
                <a:endParaRPr lang="en-US" sz="1600" dirty="0">
                  <a:latin typeface="Century Gothic" panose="020B0502020202020204" pitchFamily="34" charset="0"/>
                </a:endParaRPr>
              </a:p>
              <a:p>
                <a:pPr marL="285750" indent="-285750">
                  <a:lnSpc>
                    <a:spcPct val="10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it-IT" sz="1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num>
                      <m:den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den>
                    </m:f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 parameter introduced to address the model with the power-series expansions of the state probabilities in terms of 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the load </a:t>
                </a:r>
                <a:r>
                  <a:rPr lang="en-US" sz="1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𝜌;</a:t>
                </a:r>
              </a:p>
              <a:p>
                <a:pPr marL="285750" indent="-285750">
                  <a:lnSpc>
                    <a:spcPct val="10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it-IT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the </a:t>
                </a:r>
                <a:r>
                  <a:rPr lang="en-US" sz="1600" dirty="0">
                    <a:latin typeface="Century Gothic" panose="020B0502020202020204" pitchFamily="34" charset="0"/>
                  </a:rPr>
                  <a:t>server 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capacity per cycle;</a:t>
                </a:r>
                <a:endParaRPr lang="en-US" sz="1600" dirty="0">
                  <a:latin typeface="Century Gothic" panose="020B0502020202020204" pitchFamily="34" charset="0"/>
                </a:endParaRPr>
              </a:p>
              <a:p>
                <a:pPr marL="285750" indent="-285750">
                  <a:lnSpc>
                    <a:spcPct val="100000"/>
                  </a:lnSpc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it-IT" sz="1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Century Gothic" panose="020B0502020202020204" pitchFamily="34" charset="0"/>
                  </a:rPr>
                  <a:t> number of 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jobs in queue </a:t>
                </a:r>
                <a:r>
                  <a:rPr lang="en-US" sz="1600" i="1" dirty="0" smtClean="0">
                    <a:latin typeface="Century Gothic" panose="020B0502020202020204" pitchFamily="34" charset="0"/>
                  </a:rPr>
                  <a:t>j</a:t>
                </a:r>
                <a:r>
                  <a:rPr lang="en-US" sz="1600" dirty="0" smtClean="0">
                    <a:latin typeface="Century Gothic" panose="020B0502020202020204" pitchFamily="34" charset="0"/>
                  </a:rPr>
                  <a:t>;</a:t>
                </a:r>
                <a:endParaRPr lang="en-US" sz="1600" b="1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1085" y="1118284"/>
                <a:ext cx="7886700" cy="4796993"/>
              </a:xfrm>
              <a:blipFill rotWithShape="0">
                <a:blip r:embed="rId4"/>
                <a:stretch>
                  <a:fillRect l="-309" t="-50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6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pic>
        <p:nvPicPr>
          <p:cNvPr id="56" name="Immagin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8987" y="4252134"/>
            <a:ext cx="8450896" cy="185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1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7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>
            <a:off x="615070" y="933335"/>
            <a:ext cx="6948401" cy="5001871"/>
            <a:chOff x="1132958" y="415447"/>
            <a:chExt cx="6948401" cy="5001871"/>
          </a:xfrm>
        </p:grpSpPr>
        <p:cxnSp>
          <p:nvCxnSpPr>
            <p:cNvPr id="11" name="Connettore 2 10"/>
            <p:cNvCxnSpPr>
              <a:stCxn id="23" idx="3"/>
            </p:cNvCxnSpPr>
            <p:nvPr/>
          </p:nvCxnSpPr>
          <p:spPr>
            <a:xfrm flipH="1">
              <a:off x="3993195" y="3735608"/>
              <a:ext cx="485701" cy="2776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uppo 11"/>
            <p:cNvGrpSpPr/>
            <p:nvPr/>
          </p:nvGrpSpPr>
          <p:grpSpPr>
            <a:xfrm rot="20386117">
              <a:off x="1261906" y="4408580"/>
              <a:ext cx="2376264" cy="504057"/>
              <a:chOff x="899592" y="2492895"/>
              <a:chExt cx="2376264" cy="504057"/>
            </a:xfrm>
          </p:grpSpPr>
          <p:sp>
            <p:nvSpPr>
              <p:cNvPr id="50" name="Ovale 49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51" name="Rettangolo 50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ttangolo 51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ttangolo 52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ttangolo 53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ttangolo 54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CasellaDiTesto 56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3" name="Gruppo 12"/>
            <p:cNvGrpSpPr/>
            <p:nvPr/>
          </p:nvGrpSpPr>
          <p:grpSpPr>
            <a:xfrm rot="814582">
              <a:off x="1132958" y="2877825"/>
              <a:ext cx="2376264" cy="504057"/>
              <a:chOff x="899592" y="2492895"/>
              <a:chExt cx="2376264" cy="504057"/>
            </a:xfrm>
          </p:grpSpPr>
          <p:sp>
            <p:nvSpPr>
              <p:cNvPr id="42" name="Ovale 41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43" name="Rettangolo 42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ttangolo 43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ttangolo 44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ttangolo 45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ttangolo 46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CasellaDiTesto 48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4" name="Gruppo 13"/>
            <p:cNvGrpSpPr/>
            <p:nvPr/>
          </p:nvGrpSpPr>
          <p:grpSpPr>
            <a:xfrm rot="18396908" flipH="1">
              <a:off x="4753892" y="1351550"/>
              <a:ext cx="2376264" cy="504057"/>
              <a:chOff x="899592" y="2492895"/>
              <a:chExt cx="2376264" cy="504057"/>
            </a:xfrm>
          </p:grpSpPr>
          <p:sp>
            <p:nvSpPr>
              <p:cNvPr id="34" name="Ovale 33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i</a:t>
                </a:r>
                <a:endParaRPr lang="en-US" dirty="0"/>
              </a:p>
            </p:txBody>
          </p:sp>
          <p:sp>
            <p:nvSpPr>
              <p:cNvPr id="35" name="Rettangolo 34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ttangolo 35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ttangolo 36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ttangolo 37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ttangolo 38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CasellaDiTesto 40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7" name="Gruppo 16"/>
            <p:cNvGrpSpPr/>
            <p:nvPr/>
          </p:nvGrpSpPr>
          <p:grpSpPr>
            <a:xfrm rot="1098334" flipH="1">
              <a:off x="5705095" y="4320205"/>
              <a:ext cx="2376264" cy="504057"/>
              <a:chOff x="899592" y="2492895"/>
              <a:chExt cx="2376264" cy="504057"/>
            </a:xfrm>
          </p:grpSpPr>
          <p:sp>
            <p:nvSpPr>
              <p:cNvPr id="26" name="Ovale 25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s</a:t>
                </a:r>
                <a:endParaRPr lang="en-US" dirty="0"/>
              </a:p>
            </p:txBody>
          </p:sp>
          <p:sp>
            <p:nvSpPr>
              <p:cNvPr id="27" name="Rettangolo 26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ttangolo 27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ttangolo 28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ttangolo 29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ttangolo 30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CasellaDiTesto 32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8" name="Arco 17"/>
            <p:cNvSpPr/>
            <p:nvPr/>
          </p:nvSpPr>
          <p:spPr>
            <a:xfrm>
              <a:off x="3577107" y="2545914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asellaDiTesto 18"/>
            <p:cNvSpPr txBox="1"/>
            <p:nvPr/>
          </p:nvSpPr>
          <p:spPr>
            <a:xfrm rot="18788613">
              <a:off x="3666474" y="2590331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20" name="CasellaDiTesto 19"/>
            <p:cNvSpPr txBox="1"/>
            <p:nvPr/>
          </p:nvSpPr>
          <p:spPr>
            <a:xfrm rot="21288502">
              <a:off x="4323307" y="2331675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21" name="CasellaDiTesto 20"/>
            <p:cNvSpPr txBox="1"/>
            <p:nvPr/>
          </p:nvSpPr>
          <p:spPr>
            <a:xfrm rot="3848839">
              <a:off x="5566207" y="2768169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 rot="5974098">
              <a:off x="5698682" y="3413442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23" name="Ovale 22"/>
            <p:cNvSpPr/>
            <p:nvPr/>
          </p:nvSpPr>
          <p:spPr>
            <a:xfrm>
              <a:off x="4405079" y="3315679"/>
              <a:ext cx="504056" cy="49197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Parentesi graffa chiusa 23"/>
            <p:cNvSpPr/>
            <p:nvPr/>
          </p:nvSpPr>
          <p:spPr>
            <a:xfrm rot="4140000">
              <a:off x="2382926" y="4500934"/>
              <a:ext cx="144000" cy="1123473"/>
            </a:xfrm>
            <a:prstGeom prst="rightBrace">
              <a:avLst>
                <a:gd name="adj1" fmla="val 16605"/>
                <a:gd name="adj2" fmla="val 4997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asellaDiTesto 24"/>
            <p:cNvSpPr txBox="1"/>
            <p:nvPr/>
          </p:nvSpPr>
          <p:spPr>
            <a:xfrm rot="20340000">
              <a:off x="1820323" y="5078764"/>
              <a:ext cx="14240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latin typeface="Century Gothic" panose="020B0502020202020204" pitchFamily="34" charset="0"/>
                </a:rPr>
                <a:t>u</a:t>
              </a:r>
              <a:r>
                <a:rPr lang="it-IT" sz="1600" dirty="0" smtClean="0">
                  <a:latin typeface="Century Gothic" panose="020B0502020202020204" pitchFamily="34" charset="0"/>
                </a:rPr>
                <a:t>p to K 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jobs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Titolo 1"/>
          <p:cNvSpPr>
            <a:spLocks noGrp="1"/>
          </p:cNvSpPr>
          <p:nvPr>
            <p:ph type="title"/>
          </p:nvPr>
        </p:nvSpPr>
        <p:spPr>
          <a:xfrm>
            <a:off x="491085" y="20986"/>
            <a:ext cx="6657975" cy="1288689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latin typeface="Century Gothic" panose="020B0502020202020204" pitchFamily="34" charset="0"/>
              </a:rPr>
              <a:t>Capacitated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br>
              <a:rPr lang="it-IT" dirty="0" smtClean="0">
                <a:latin typeface="Century Gothic" panose="020B0502020202020204" pitchFamily="34" charset="0"/>
              </a:rPr>
            </a:br>
            <a:r>
              <a:rPr lang="it-IT" dirty="0" smtClean="0">
                <a:latin typeface="Century Gothic" panose="020B0502020202020204" pitchFamily="34" charset="0"/>
              </a:rPr>
              <a:t>polling </a:t>
            </a:r>
            <a:r>
              <a:rPr lang="it-IT" dirty="0" err="1" smtClean="0">
                <a:latin typeface="Century Gothic" panose="020B0502020202020204" pitchFamily="34" charset="0"/>
              </a:rPr>
              <a:t>system</a:t>
            </a:r>
            <a:r>
              <a:rPr lang="it-IT" dirty="0" smtClean="0">
                <a:latin typeface="Century Gothic" panose="020B0502020202020204" pitchFamily="34" charset="0"/>
              </a:rPr>
              <a:t> </a:t>
            </a:r>
            <a:endParaRPr lang="it-IT" dirty="0">
              <a:latin typeface="Century Gothic" panose="020B0502020202020204" pitchFamily="34" charset="0"/>
            </a:endParaRPr>
          </a:p>
        </p:txBody>
      </p:sp>
      <p:sp>
        <p:nvSpPr>
          <p:cNvPr id="59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7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8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o 58"/>
          <p:cNvGrpSpPr/>
          <p:nvPr/>
        </p:nvGrpSpPr>
        <p:grpSpPr>
          <a:xfrm>
            <a:off x="27701" y="930237"/>
            <a:ext cx="7523845" cy="4497190"/>
            <a:chOff x="557514" y="408696"/>
            <a:chExt cx="7523845" cy="4497190"/>
          </a:xfrm>
        </p:grpSpPr>
        <p:cxnSp>
          <p:nvCxnSpPr>
            <p:cNvPr id="60" name="Connettore 2 59"/>
            <p:cNvCxnSpPr/>
            <p:nvPr/>
          </p:nvCxnSpPr>
          <p:spPr>
            <a:xfrm flipH="1" flipV="1">
              <a:off x="3777171" y="3459943"/>
              <a:ext cx="642541" cy="104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uppo 60"/>
            <p:cNvGrpSpPr/>
            <p:nvPr/>
          </p:nvGrpSpPr>
          <p:grpSpPr>
            <a:xfrm rot="20386117">
              <a:off x="1261906" y="4401829"/>
              <a:ext cx="2376264" cy="504057"/>
              <a:chOff x="899592" y="2492895"/>
              <a:chExt cx="2376264" cy="504057"/>
            </a:xfrm>
          </p:grpSpPr>
          <p:sp>
            <p:nvSpPr>
              <p:cNvPr id="97" name="Ovale 96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98" name="Rettangolo 97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ttangolo 98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ttangolo 99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ttangolo 100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ttangolo 101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asellaDiTesto 103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62" name="Gruppo 61"/>
            <p:cNvGrpSpPr/>
            <p:nvPr/>
          </p:nvGrpSpPr>
          <p:grpSpPr>
            <a:xfrm rot="814582">
              <a:off x="1132958" y="2871074"/>
              <a:ext cx="2376264" cy="504057"/>
              <a:chOff x="899592" y="2492895"/>
              <a:chExt cx="2376264" cy="504057"/>
            </a:xfrm>
          </p:grpSpPr>
          <p:sp>
            <p:nvSpPr>
              <p:cNvPr id="89" name="Ovale 88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90" name="Rettangolo 89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ttangolo 90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ttangolo 91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ttangolo 92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ttangolo 93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CasellaDiTesto 95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63" name="Gruppo 62"/>
            <p:cNvGrpSpPr/>
            <p:nvPr/>
          </p:nvGrpSpPr>
          <p:grpSpPr>
            <a:xfrm rot="18396908" flipH="1">
              <a:off x="4753892" y="1344799"/>
              <a:ext cx="2376264" cy="504057"/>
              <a:chOff x="899592" y="2492895"/>
              <a:chExt cx="2376264" cy="504057"/>
            </a:xfrm>
          </p:grpSpPr>
          <p:sp>
            <p:nvSpPr>
              <p:cNvPr id="81" name="Ovale 80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i</a:t>
                </a:r>
                <a:endParaRPr lang="en-US" dirty="0"/>
              </a:p>
            </p:txBody>
          </p:sp>
          <p:sp>
            <p:nvSpPr>
              <p:cNvPr id="82" name="Rettangolo 81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ttangolo 82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ttangolo 83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ttangolo 84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ttangolo 85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CasellaDiTesto 87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64" name="Gruppo 63"/>
            <p:cNvGrpSpPr/>
            <p:nvPr/>
          </p:nvGrpSpPr>
          <p:grpSpPr>
            <a:xfrm rot="1098334" flipH="1">
              <a:off x="5705095" y="4313454"/>
              <a:ext cx="2376264" cy="504057"/>
              <a:chOff x="899592" y="2492895"/>
              <a:chExt cx="2376264" cy="504057"/>
            </a:xfrm>
          </p:grpSpPr>
          <p:sp>
            <p:nvSpPr>
              <p:cNvPr id="73" name="Ovale 72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s</a:t>
                </a:r>
                <a:endParaRPr lang="en-US" dirty="0"/>
              </a:p>
            </p:txBody>
          </p:sp>
          <p:sp>
            <p:nvSpPr>
              <p:cNvPr id="74" name="Rettangolo 73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ttangolo 74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ttangolo 75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ttangolo 76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ttangolo 77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asellaDiTesto 79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65" name="Arco 64"/>
            <p:cNvSpPr/>
            <p:nvPr/>
          </p:nvSpPr>
          <p:spPr>
            <a:xfrm>
              <a:off x="3577107" y="2539163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asellaDiTesto 65"/>
            <p:cNvSpPr txBox="1"/>
            <p:nvPr/>
          </p:nvSpPr>
          <p:spPr>
            <a:xfrm rot="18788613">
              <a:off x="3666474" y="2583580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67" name="CasellaDiTesto 66"/>
            <p:cNvSpPr txBox="1"/>
            <p:nvPr/>
          </p:nvSpPr>
          <p:spPr>
            <a:xfrm rot="21288502">
              <a:off x="4323307" y="2324924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 rot="3848839">
              <a:off x="5566207" y="2761418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69" name="CasellaDiTesto 68"/>
            <p:cNvSpPr txBox="1"/>
            <p:nvPr/>
          </p:nvSpPr>
          <p:spPr>
            <a:xfrm rot="5974098">
              <a:off x="5698682" y="3406691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70" name="Ovale 69"/>
            <p:cNvSpPr/>
            <p:nvPr/>
          </p:nvSpPr>
          <p:spPr>
            <a:xfrm>
              <a:off x="4405079" y="3308928"/>
              <a:ext cx="504056" cy="49197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arentesi graffa chiusa 70"/>
            <p:cNvSpPr/>
            <p:nvPr/>
          </p:nvSpPr>
          <p:spPr>
            <a:xfrm rot="6240000">
              <a:off x="2013622" y="2914644"/>
              <a:ext cx="144000" cy="1116000"/>
            </a:xfrm>
            <a:prstGeom prst="rightBrace">
              <a:avLst>
                <a:gd name="adj1" fmla="val 16605"/>
                <a:gd name="adj2" fmla="val 4997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asellaDiTesto 71"/>
            <p:cNvSpPr txBox="1"/>
            <p:nvPr/>
          </p:nvSpPr>
          <p:spPr>
            <a:xfrm rot="840000">
              <a:off x="557514" y="3467295"/>
              <a:ext cx="28271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u</a:t>
              </a:r>
              <a:r>
                <a:rPr lang="it-IT" sz="1600" dirty="0" smtClean="0">
                  <a:latin typeface="Century Gothic" panose="020B0502020202020204" pitchFamily="34" charset="0"/>
                </a:rPr>
                <a:t>p to K 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jobs</a:t>
              </a:r>
              <a:endParaRPr lang="it-IT" sz="1600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it-IT" sz="1600" dirty="0" smtClean="0">
                  <a:latin typeface="Century Gothic" panose="020B0502020202020204" pitchFamily="34" charset="0"/>
                </a:rPr>
                <a:t>(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if</a:t>
              </a:r>
              <a:r>
                <a:rPr lang="it-IT" sz="1600" dirty="0" smtClean="0">
                  <a:latin typeface="Century Gothic" panose="020B0502020202020204" pitchFamily="34" charset="0"/>
                </a:rPr>
                <a:t> no service in 1)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6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sp>
        <p:nvSpPr>
          <p:cNvPr id="57" name="Titolo 1"/>
          <p:cNvSpPr txBox="1">
            <a:spLocks/>
          </p:cNvSpPr>
          <p:nvPr/>
        </p:nvSpPr>
        <p:spPr>
          <a:xfrm>
            <a:off x="491085" y="20986"/>
            <a:ext cx="6657975" cy="1288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>
                <a:latin typeface="Century Gothic" panose="020B0502020202020204" pitchFamily="34" charset="0"/>
              </a:rPr>
              <a:t>Capacitated </a:t>
            </a:r>
            <a:br>
              <a:rPr lang="it-IT" smtClean="0">
                <a:latin typeface="Century Gothic" panose="020B0502020202020204" pitchFamily="34" charset="0"/>
              </a:rPr>
            </a:br>
            <a:r>
              <a:rPr lang="it-IT" smtClean="0">
                <a:latin typeface="Century Gothic" panose="020B0502020202020204" pitchFamily="34" charset="0"/>
              </a:rPr>
              <a:t>polling system </a:t>
            </a:r>
            <a:endParaRPr lang="it-I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208" y="10722"/>
            <a:ext cx="3381375" cy="1190625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0BDAC-29B4-41AF-BC09-F4FF825DF740}" type="slidenum">
              <a:rPr lang="it-IT" smtClean="0"/>
              <a:t>9</a:t>
            </a:fld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 flipH="1">
            <a:off x="-11226" y="6302955"/>
            <a:ext cx="9144000" cy="0"/>
          </a:xfrm>
          <a:prstGeom prst="line">
            <a:avLst/>
          </a:prstGeom>
          <a:ln w="19050"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po 53"/>
          <p:cNvGrpSpPr/>
          <p:nvPr/>
        </p:nvGrpSpPr>
        <p:grpSpPr>
          <a:xfrm>
            <a:off x="602952" y="916183"/>
            <a:ext cx="6948401" cy="4497190"/>
            <a:chOff x="1141579" y="408696"/>
            <a:chExt cx="6948401" cy="4497190"/>
          </a:xfrm>
        </p:grpSpPr>
        <p:cxnSp>
          <p:nvCxnSpPr>
            <p:cNvPr id="55" name="Connettore 2 54"/>
            <p:cNvCxnSpPr/>
            <p:nvPr/>
          </p:nvCxnSpPr>
          <p:spPr>
            <a:xfrm flipV="1">
              <a:off x="4665728" y="2946084"/>
              <a:ext cx="373978" cy="5149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uppo 55"/>
            <p:cNvGrpSpPr/>
            <p:nvPr/>
          </p:nvGrpSpPr>
          <p:grpSpPr>
            <a:xfrm rot="20386117">
              <a:off x="1270527" y="4401829"/>
              <a:ext cx="2376264" cy="504057"/>
              <a:chOff x="899592" y="2492895"/>
              <a:chExt cx="2376264" cy="504057"/>
            </a:xfrm>
          </p:grpSpPr>
          <p:sp>
            <p:nvSpPr>
              <p:cNvPr id="139" name="Ovale 138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1</a:t>
                </a:r>
                <a:endParaRPr lang="en-US" dirty="0"/>
              </a:p>
            </p:txBody>
          </p:sp>
          <p:sp>
            <p:nvSpPr>
              <p:cNvPr id="140" name="Rettangolo 139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ttangolo 140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ttangolo 141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ttangolo 142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ttangolo 143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CasellaDiTesto 145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57" name="Gruppo 56"/>
            <p:cNvGrpSpPr/>
            <p:nvPr/>
          </p:nvGrpSpPr>
          <p:grpSpPr>
            <a:xfrm rot="814582">
              <a:off x="1141579" y="2871074"/>
              <a:ext cx="2376264" cy="504057"/>
              <a:chOff x="899592" y="2492895"/>
              <a:chExt cx="2376264" cy="504057"/>
            </a:xfrm>
          </p:grpSpPr>
          <p:sp>
            <p:nvSpPr>
              <p:cNvPr id="131" name="Ovale 130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2</a:t>
                </a:r>
                <a:endParaRPr lang="en-US" dirty="0"/>
              </a:p>
            </p:txBody>
          </p:sp>
          <p:sp>
            <p:nvSpPr>
              <p:cNvPr id="132" name="Rettangolo 131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ttangolo 132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ttangolo 133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ttangolo 134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ttangolo 135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CasellaDiTesto 137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5" name="Gruppo 104"/>
            <p:cNvGrpSpPr/>
            <p:nvPr/>
          </p:nvGrpSpPr>
          <p:grpSpPr>
            <a:xfrm rot="18396908" flipH="1">
              <a:off x="4762513" y="1344799"/>
              <a:ext cx="2376264" cy="504057"/>
              <a:chOff x="899592" y="2492895"/>
              <a:chExt cx="2376264" cy="504057"/>
            </a:xfrm>
          </p:grpSpPr>
          <p:sp>
            <p:nvSpPr>
              <p:cNvPr id="123" name="Ovale 122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/>
                  <a:t>i</a:t>
                </a:r>
                <a:endParaRPr lang="en-US" dirty="0"/>
              </a:p>
            </p:txBody>
          </p:sp>
          <p:sp>
            <p:nvSpPr>
              <p:cNvPr id="124" name="Rettangolo 123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ttangolo 124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ttangolo 125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ttangolo 126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ttangolo 127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CasellaDiTesto 129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grpSp>
          <p:nvGrpSpPr>
            <p:cNvPr id="106" name="Gruppo 105"/>
            <p:cNvGrpSpPr/>
            <p:nvPr/>
          </p:nvGrpSpPr>
          <p:grpSpPr>
            <a:xfrm rot="1098334" flipH="1">
              <a:off x="5713716" y="4313454"/>
              <a:ext cx="2376264" cy="504057"/>
              <a:chOff x="899592" y="2492895"/>
              <a:chExt cx="2376264" cy="504057"/>
            </a:xfrm>
          </p:grpSpPr>
          <p:sp>
            <p:nvSpPr>
              <p:cNvPr id="115" name="Ovale 114"/>
              <p:cNvSpPr/>
              <p:nvPr/>
            </p:nvSpPr>
            <p:spPr>
              <a:xfrm>
                <a:off x="2771800" y="2492896"/>
                <a:ext cx="504056" cy="5040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dirty="0" smtClean="0"/>
                  <a:t>s</a:t>
                </a:r>
                <a:endParaRPr lang="en-US" dirty="0"/>
              </a:p>
            </p:txBody>
          </p:sp>
          <p:sp>
            <p:nvSpPr>
              <p:cNvPr id="116" name="Rettangolo 115"/>
              <p:cNvSpPr/>
              <p:nvPr/>
            </p:nvSpPr>
            <p:spPr>
              <a:xfrm>
                <a:off x="2267744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ttangolo 116"/>
              <p:cNvSpPr/>
              <p:nvPr/>
            </p:nvSpPr>
            <p:spPr>
              <a:xfrm>
                <a:off x="2051720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ttangolo 117"/>
              <p:cNvSpPr/>
              <p:nvPr/>
            </p:nvSpPr>
            <p:spPr>
              <a:xfrm>
                <a:off x="1835696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ttangolo 118"/>
              <p:cNvSpPr/>
              <p:nvPr/>
            </p:nvSpPr>
            <p:spPr>
              <a:xfrm>
                <a:off x="1619672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ttangolo 119"/>
              <p:cNvSpPr/>
              <p:nvPr/>
            </p:nvSpPr>
            <p:spPr>
              <a:xfrm>
                <a:off x="1403648" y="2492896"/>
                <a:ext cx="216024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ttangolo 38"/>
              <p:cNvSpPr/>
              <p:nvPr/>
            </p:nvSpPr>
            <p:spPr>
              <a:xfrm>
                <a:off x="1178978" y="2492895"/>
                <a:ext cx="226183" cy="504056"/>
              </a:xfrm>
              <a:custGeom>
                <a:avLst/>
                <a:gdLst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0 w 216024"/>
                  <a:gd name="connsiteY3" fmla="*/ 504056 h 504056"/>
                  <a:gd name="connsiteX4" fmla="*/ 0 w 216024"/>
                  <a:gd name="connsiteY4" fmla="*/ 0 h 504056"/>
                  <a:gd name="connsiteX0" fmla="*/ 0 w 216024"/>
                  <a:gd name="connsiteY0" fmla="*/ 0 h 595496"/>
                  <a:gd name="connsiteX1" fmla="*/ 216024 w 216024"/>
                  <a:gd name="connsiteY1" fmla="*/ 0 h 595496"/>
                  <a:gd name="connsiteX2" fmla="*/ 216024 w 216024"/>
                  <a:gd name="connsiteY2" fmla="*/ 504056 h 595496"/>
                  <a:gd name="connsiteX3" fmla="*/ 91440 w 216024"/>
                  <a:gd name="connsiteY3" fmla="*/ 595496 h 595496"/>
                  <a:gd name="connsiteX0" fmla="*/ 924 w 216948"/>
                  <a:gd name="connsiteY0" fmla="*/ 0 h 530841"/>
                  <a:gd name="connsiteX1" fmla="*/ 216948 w 216948"/>
                  <a:gd name="connsiteY1" fmla="*/ 0 h 530841"/>
                  <a:gd name="connsiteX2" fmla="*/ 216948 w 216948"/>
                  <a:gd name="connsiteY2" fmla="*/ 504056 h 530841"/>
                  <a:gd name="connsiteX3" fmla="*/ 0 w 216948"/>
                  <a:gd name="connsiteY3" fmla="*/ 530841 h 530841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17549 w 216024"/>
                  <a:gd name="connsiteY3" fmla="*/ 503132 h 504056"/>
                  <a:gd name="connsiteX0" fmla="*/ 19396 w 235420"/>
                  <a:gd name="connsiteY0" fmla="*/ 0 h 512369"/>
                  <a:gd name="connsiteX1" fmla="*/ 235420 w 235420"/>
                  <a:gd name="connsiteY1" fmla="*/ 0 h 512369"/>
                  <a:gd name="connsiteX2" fmla="*/ 235420 w 235420"/>
                  <a:gd name="connsiteY2" fmla="*/ 504056 h 512369"/>
                  <a:gd name="connsiteX3" fmla="*/ 0 w 235420"/>
                  <a:gd name="connsiteY3" fmla="*/ 512369 h 512369"/>
                  <a:gd name="connsiteX0" fmla="*/ 0 w 216024"/>
                  <a:gd name="connsiteY0" fmla="*/ 0 h 504056"/>
                  <a:gd name="connsiteX1" fmla="*/ 216024 w 216024"/>
                  <a:gd name="connsiteY1" fmla="*/ 0 h 504056"/>
                  <a:gd name="connsiteX2" fmla="*/ 216024 w 216024"/>
                  <a:gd name="connsiteY2" fmla="*/ 504056 h 504056"/>
                  <a:gd name="connsiteX3" fmla="*/ 8313 w 216024"/>
                  <a:gd name="connsiteY3" fmla="*/ 493896 h 504056"/>
                  <a:gd name="connsiteX0" fmla="*/ 10159 w 226183"/>
                  <a:gd name="connsiteY0" fmla="*/ 0 h 504056"/>
                  <a:gd name="connsiteX1" fmla="*/ 226183 w 226183"/>
                  <a:gd name="connsiteY1" fmla="*/ 0 h 504056"/>
                  <a:gd name="connsiteX2" fmla="*/ 226183 w 226183"/>
                  <a:gd name="connsiteY2" fmla="*/ 504056 h 504056"/>
                  <a:gd name="connsiteX3" fmla="*/ 0 w 226183"/>
                  <a:gd name="connsiteY3" fmla="*/ 503132 h 504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6183" h="504056">
                    <a:moveTo>
                      <a:pt x="10159" y="0"/>
                    </a:moveTo>
                    <a:lnTo>
                      <a:pt x="226183" y="0"/>
                    </a:lnTo>
                    <a:lnTo>
                      <a:pt x="226183" y="504056"/>
                    </a:lnTo>
                    <a:lnTo>
                      <a:pt x="0" y="503132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CasellaDiTesto 121"/>
              <p:cNvSpPr txBox="1"/>
              <p:nvPr/>
            </p:nvSpPr>
            <p:spPr>
              <a:xfrm>
                <a:off x="899592" y="2517837"/>
                <a:ext cx="3813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 smtClean="0"/>
                  <a:t>…</a:t>
                </a:r>
                <a:endParaRPr lang="en-US" dirty="0"/>
              </a:p>
            </p:txBody>
          </p:sp>
        </p:grpSp>
        <p:sp>
          <p:nvSpPr>
            <p:cNvPr id="107" name="Arco 106"/>
            <p:cNvSpPr/>
            <p:nvPr/>
          </p:nvSpPr>
          <p:spPr>
            <a:xfrm>
              <a:off x="3585728" y="2539163"/>
              <a:ext cx="2160000" cy="2160000"/>
            </a:xfrm>
            <a:prstGeom prst="arc">
              <a:avLst>
                <a:gd name="adj1" fmla="val 7902449"/>
                <a:gd name="adj2" fmla="val 324150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asellaDiTesto 107"/>
            <p:cNvSpPr txBox="1"/>
            <p:nvPr/>
          </p:nvSpPr>
          <p:spPr>
            <a:xfrm rot="18788613">
              <a:off x="3675095" y="2583580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09" name="CasellaDiTesto 108"/>
            <p:cNvSpPr txBox="1"/>
            <p:nvPr/>
          </p:nvSpPr>
          <p:spPr>
            <a:xfrm rot="21288502">
              <a:off x="4331928" y="2324924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0" name="CasellaDiTesto 109"/>
            <p:cNvSpPr txBox="1"/>
            <p:nvPr/>
          </p:nvSpPr>
          <p:spPr>
            <a:xfrm rot="3848839">
              <a:off x="5574828" y="2761418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1" name="CasellaDiTesto 110"/>
            <p:cNvSpPr txBox="1"/>
            <p:nvPr/>
          </p:nvSpPr>
          <p:spPr>
            <a:xfrm rot="5974098">
              <a:off x="5707303" y="3406691"/>
              <a:ext cx="446181" cy="36933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3493690"/>
                </a:avLst>
              </a:prstTxWarp>
              <a:spAutoFit/>
            </a:bodyPr>
            <a:lstStyle/>
            <a:p>
              <a:pPr algn="ctr"/>
              <a:r>
                <a:rPr lang="it-IT" sz="3200" dirty="0" smtClean="0"/>
                <a:t>…</a:t>
              </a:r>
              <a:endParaRPr lang="en-US" sz="3200" dirty="0"/>
            </a:p>
          </p:txBody>
        </p:sp>
        <p:sp>
          <p:nvSpPr>
            <p:cNvPr id="112" name="Ovale 111"/>
            <p:cNvSpPr/>
            <p:nvPr/>
          </p:nvSpPr>
          <p:spPr>
            <a:xfrm>
              <a:off x="4413700" y="3308928"/>
              <a:ext cx="504056" cy="491977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Parentesi graffa chiusa 112"/>
            <p:cNvSpPr/>
            <p:nvPr/>
          </p:nvSpPr>
          <p:spPr>
            <a:xfrm rot="2260098">
              <a:off x="6293967" y="1147680"/>
              <a:ext cx="144000" cy="1116000"/>
            </a:xfrm>
            <a:prstGeom prst="rightBrace">
              <a:avLst>
                <a:gd name="adj1" fmla="val 16605"/>
                <a:gd name="adj2" fmla="val 4997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asellaDiTesto 113"/>
            <p:cNvSpPr txBox="1"/>
            <p:nvPr/>
          </p:nvSpPr>
          <p:spPr>
            <a:xfrm rot="18460098">
              <a:off x="5195665" y="1558682"/>
              <a:ext cx="28271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>
                  <a:latin typeface="Century Gothic" panose="020B0502020202020204" pitchFamily="34" charset="0"/>
                </a:rPr>
                <a:t>u</a:t>
              </a:r>
              <a:r>
                <a:rPr lang="it-IT" sz="1600" dirty="0" smtClean="0">
                  <a:latin typeface="Century Gothic" panose="020B0502020202020204" pitchFamily="34" charset="0"/>
                </a:rPr>
                <a:t>p to K 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jobs</a:t>
              </a:r>
              <a:endParaRPr lang="it-IT" sz="1600" dirty="0" smtClean="0">
                <a:latin typeface="Century Gothic" panose="020B0502020202020204" pitchFamily="34" charset="0"/>
              </a:endParaRPr>
            </a:p>
            <a:p>
              <a:pPr algn="ctr"/>
              <a:r>
                <a:rPr lang="it-IT" sz="1600" dirty="0" smtClean="0">
                  <a:latin typeface="Century Gothic" panose="020B0502020202020204" pitchFamily="34" charset="0"/>
                </a:rPr>
                <a:t>(</a:t>
              </a:r>
              <a:r>
                <a:rPr lang="it-IT" sz="1600" dirty="0" err="1" smtClean="0">
                  <a:latin typeface="Century Gothic" panose="020B0502020202020204" pitchFamily="34" charset="0"/>
                </a:rPr>
                <a:t>if</a:t>
              </a:r>
              <a:r>
                <a:rPr lang="it-IT" sz="1600" dirty="0" smtClean="0">
                  <a:latin typeface="Century Gothic" panose="020B0502020202020204" pitchFamily="34" charset="0"/>
                </a:rPr>
                <a:t> no service in 1,.., i-1)</a:t>
              </a:r>
              <a:endParaRPr lang="en-US" sz="16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60" name="Segnaposto piè di pagina 15"/>
          <p:cNvSpPr>
            <a:spLocks noGrp="1"/>
          </p:cNvSpPr>
          <p:nvPr>
            <p:ph type="ftr" sz="quarter" idx="11"/>
          </p:nvPr>
        </p:nvSpPr>
        <p:spPr>
          <a:xfrm>
            <a:off x="491084" y="6356351"/>
            <a:ext cx="7012006" cy="365125"/>
          </a:xfrm>
        </p:spPr>
        <p:txBody>
          <a:bodyPr/>
          <a:lstStyle/>
          <a:p>
            <a:pPr algn="l"/>
            <a:r>
              <a:rPr lang="it-IT" dirty="0" smtClean="0"/>
              <a:t>Fabio Bursi, </a:t>
            </a:r>
            <a:r>
              <a:rPr lang="it-IT" dirty="0" err="1" smtClean="0"/>
              <a:t>PhD</a:t>
            </a:r>
            <a:r>
              <a:rPr lang="it-IT" dirty="0" smtClean="0"/>
              <a:t> Candidate – 10° conference on </a:t>
            </a:r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 of Manufacturing and Service Operations - </a:t>
            </a:r>
            <a:r>
              <a:rPr lang="it-IT" dirty="0" err="1" smtClean="0"/>
              <a:t>Volos</a:t>
            </a:r>
            <a:r>
              <a:rPr lang="it-IT" dirty="0" smtClean="0"/>
              <a:t> </a:t>
            </a:r>
            <a:r>
              <a:rPr lang="it-IT" dirty="0" err="1" smtClean="0"/>
              <a:t>Greece</a:t>
            </a:r>
            <a:endParaRPr lang="it-IT" dirty="0"/>
          </a:p>
        </p:txBody>
      </p:sp>
      <p:sp>
        <p:nvSpPr>
          <p:cNvPr id="58" name="Titolo 1"/>
          <p:cNvSpPr txBox="1">
            <a:spLocks/>
          </p:cNvSpPr>
          <p:nvPr/>
        </p:nvSpPr>
        <p:spPr>
          <a:xfrm>
            <a:off x="491085" y="20986"/>
            <a:ext cx="6657975" cy="1288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>
                <a:latin typeface="Century Gothic" panose="020B0502020202020204" pitchFamily="34" charset="0"/>
              </a:rPr>
              <a:t>Capacitated </a:t>
            </a:r>
            <a:br>
              <a:rPr lang="it-IT" smtClean="0">
                <a:latin typeface="Century Gothic" panose="020B0502020202020204" pitchFamily="34" charset="0"/>
              </a:rPr>
            </a:br>
            <a:r>
              <a:rPr lang="it-IT" smtClean="0">
                <a:latin typeface="Century Gothic" panose="020B0502020202020204" pitchFamily="34" charset="0"/>
              </a:rPr>
              <a:t>polling system </a:t>
            </a:r>
            <a:endParaRPr lang="it-IT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8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1286</TotalTime>
  <Words>1655</Words>
  <Application>Microsoft Office PowerPoint</Application>
  <PresentationFormat>Presentazione su schermo (4:3)</PresentationFormat>
  <Paragraphs>329</Paragraphs>
  <Slides>24</Slides>
  <Notes>24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Century Gothic</vt:lpstr>
      <vt:lpstr>Symbol</vt:lpstr>
      <vt:lpstr>Wingdings</vt:lpstr>
      <vt:lpstr>Tema di Office</vt:lpstr>
      <vt:lpstr>Analytical modeling of part supply process in a bin-kanban system with logistic trains</vt:lpstr>
      <vt:lpstr>Motivation</vt:lpstr>
      <vt:lpstr>Goal</vt:lpstr>
      <vt:lpstr>Problem statement</vt:lpstr>
      <vt:lpstr>Assumptions</vt:lpstr>
      <vt:lpstr>Notation</vt:lpstr>
      <vt:lpstr>Capacitated  polling system </vt:lpstr>
      <vt:lpstr>Presentazione standard di PowerPoint</vt:lpstr>
      <vt:lpstr>Presentazione standard di PowerPoint</vt:lpstr>
      <vt:lpstr>Capacitated  polling system </vt:lpstr>
      <vt:lpstr>Presentazione standard di PowerPoint</vt:lpstr>
      <vt:lpstr>Presentazione standard di PowerPoint</vt:lpstr>
      <vt:lpstr>Polling Table</vt:lpstr>
      <vt:lpstr>Polling Table</vt:lpstr>
      <vt:lpstr>System state</vt:lpstr>
      <vt:lpstr>Example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Example</vt:lpstr>
      <vt:lpstr>Balance equations</vt:lpstr>
      <vt:lpstr>Conclusions</vt:lpstr>
      <vt:lpstr>…Thank you for your  attention…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Fabio Bursi</dc:creator>
  <cp:lastModifiedBy>Fabio Bursi</cp:lastModifiedBy>
  <cp:revision>68</cp:revision>
  <dcterms:created xsi:type="dcterms:W3CDTF">2015-05-21T13:50:28Z</dcterms:created>
  <dcterms:modified xsi:type="dcterms:W3CDTF">2015-06-02T20:06:48Z</dcterms:modified>
</cp:coreProperties>
</file>